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70" r:id="rId18"/>
    <p:sldId id="271" r:id="rId19"/>
    <p:sldId id="272" r:id="rId20"/>
    <p:sldId id="284" r:id="rId21"/>
    <p:sldId id="273" r:id="rId22"/>
    <p:sldId id="274" r:id="rId23"/>
    <p:sldId id="275" r:id="rId24"/>
    <p:sldId id="276" r:id="rId25"/>
    <p:sldId id="277" r:id="rId26"/>
    <p:sldId id="269" r:id="rId27"/>
    <p:sldId id="280" r:id="rId28"/>
    <p:sldId id="281" r:id="rId29"/>
    <p:sldId id="282" r:id="rId30"/>
    <p:sldId id="283" r:id="rId31"/>
    <p:sldId id="278" r:id="rId32"/>
    <p:sldId id="279" r:id="rId33"/>
    <p:sldId id="285" r:id="rId34"/>
    <p:sldId id="286" r:id="rId35"/>
    <p:sldId id="288" r:id="rId36"/>
    <p:sldId id="289" r:id="rId3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E31F04-D2A6-22EF-FFBF-49DE01B72757}" name="Low, Holly [DOL]" initials="L[" userId="S::holly.low@dol.nj.gov::765fa3b3-7962-4c08-8507-295ca0ab953d" providerId="AD"/>
  <p188:author id="{63E6D038-848B-467F-733C-BBBA48345421}" name="Glinn, Rebecca [DOL]" initials="RG" userId="S::Rebecca.Glinn@dol.nj.gov::43f1955c-5934-46c5-be68-1b00e8cc4ef5" providerId="AD"/>
  <p188:author id="{48F62CE1-051D-3C9E-4A7C-7F8ED2C6B4C6}" name="Glinn, Rebecca [DOL]" initials="G[" userId="S::rebecca.glinn@dol.nj.gov::43f1955c-5934-46c5-be68-1b00e8cc4e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8A9F"/>
    <a:srgbClr val="1C2446"/>
    <a:srgbClr val="FAF9F6"/>
    <a:srgbClr val="9CC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047" autoAdjust="0"/>
  </p:normalViewPr>
  <p:slideViewPr>
    <p:cSldViewPr snapToGrid="0">
      <p:cViewPr varScale="1">
        <p:scale>
          <a:sx n="68" d="100"/>
          <a:sy n="68" d="100"/>
        </p:scale>
        <p:origin x="28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Lance [DOL]" userId="3f82fc35-e69e-4bc3-9383-a54004da8d7f" providerId="ADAL" clId="{370C2E32-FEF8-41B4-B397-791A2F31DC83}"/>
    <pc:docChg chg="modSld">
      <pc:chgData name="Tracey, Lance [DOL]" userId="3f82fc35-e69e-4bc3-9383-a54004da8d7f" providerId="ADAL" clId="{370C2E32-FEF8-41B4-B397-791A2F31DC83}" dt="2023-12-04T16:28:16.850" v="4" actId="20577"/>
      <pc:docMkLst>
        <pc:docMk/>
      </pc:docMkLst>
      <pc:sldChg chg="modSp mod">
        <pc:chgData name="Tracey, Lance [DOL]" userId="3f82fc35-e69e-4bc3-9383-a54004da8d7f" providerId="ADAL" clId="{370C2E32-FEF8-41B4-B397-791A2F31DC83}" dt="2023-12-04T16:28:16.850" v="4" actId="20577"/>
        <pc:sldMkLst>
          <pc:docMk/>
          <pc:sldMk cId="0" sldId="257"/>
        </pc:sldMkLst>
        <pc:spChg chg="mod">
          <ac:chgData name="Tracey, Lance [DOL]" userId="3f82fc35-e69e-4bc3-9383-a54004da8d7f" providerId="ADAL" clId="{370C2E32-FEF8-41B4-B397-791A2F31DC83}" dt="2023-12-04T16:28:16.850" v="4" actId="20577"/>
          <ac:spMkLst>
            <pc:docMk/>
            <pc:sldMk cId="0" sldId="257"/>
            <ac:spMk id="11" creationId="{F72450A2-C3C0-1E27-3E91-A63DA0821C0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9" name="Shape 99"/>
          <p:cNvSpPr>
            <a:spLocks noGrp="1" noRot="1" noChangeAspect="1"/>
          </p:cNvSpPr>
          <p:nvPr>
            <p:ph type="sldImg"/>
          </p:nvPr>
        </p:nvSpPr>
        <p:spPr>
          <a:xfrm>
            <a:off x="1143000" y="685800"/>
            <a:ext cx="4572000" cy="3429000"/>
          </a:xfrm>
          <a:prstGeom prst="rect">
            <a:avLst/>
          </a:prstGeom>
        </p:spPr>
        <p:txBody>
          <a:bodyPr/>
          <a:lstStyle/>
          <a:p>
            <a:endParaRPr/>
          </a:p>
        </p:txBody>
      </p:sp>
      <p:sp>
        <p:nvSpPr>
          <p:cNvPr id="100" name="Shape 10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2704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87403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85988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200" i="0" dirty="0">
              <a:solidFill>
                <a:srgbClr val="1C2446"/>
              </a:solidFill>
              <a:effectLst/>
              <a:latin typeface="Calibri"/>
            </a:endParaRPr>
          </a:p>
        </p:txBody>
      </p:sp>
    </p:spTree>
    <p:extLst>
      <p:ext uri="{BB962C8B-B14F-4D97-AF65-F5344CB8AC3E}">
        <p14:creationId xmlns:p14="http://schemas.microsoft.com/office/powerpoint/2010/main" val="1720014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11372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896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0000"/>
              </a:solidFill>
              <a:latin typeface="Calibri"/>
              <a:cs typeface="Calibri"/>
            </a:endParaRPr>
          </a:p>
        </p:txBody>
      </p:sp>
    </p:spTree>
    <p:extLst>
      <p:ext uri="{BB962C8B-B14F-4D97-AF65-F5344CB8AC3E}">
        <p14:creationId xmlns:p14="http://schemas.microsoft.com/office/powerpoint/2010/main" val="1958428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30787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45749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33143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130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rtl="0" fontAlgn="base">
              <a:buClr>
                <a:srgbClr val="3E8A9F"/>
              </a:buClr>
              <a:buFont typeface="Arial" panose="020B0604020202020204" pitchFamily="34" charset="0"/>
              <a:buNone/>
            </a:pPr>
            <a:endParaRPr lang="en-US" dirty="0"/>
          </a:p>
        </p:txBody>
      </p:sp>
    </p:spTree>
    <p:extLst>
      <p:ext uri="{BB962C8B-B14F-4D97-AF65-F5344CB8AC3E}">
        <p14:creationId xmlns:p14="http://schemas.microsoft.com/office/powerpoint/2010/main" val="1910586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3212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803448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816288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334042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83657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829079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882227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712176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677458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8386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22222"/>
              </a:solidFill>
              <a:effectLst/>
              <a:latin typeface="Roboto" panose="02000000000000000000" pitchFamily="2" charset="0"/>
            </a:endParaRPr>
          </a:p>
        </p:txBody>
      </p:sp>
    </p:spTree>
    <p:extLst>
      <p:ext uri="{BB962C8B-B14F-4D97-AF65-F5344CB8AC3E}">
        <p14:creationId xmlns:p14="http://schemas.microsoft.com/office/powerpoint/2010/main" val="25348770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7980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88618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89921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Tree>
    <p:extLst>
      <p:ext uri="{BB962C8B-B14F-4D97-AF65-F5344CB8AC3E}">
        <p14:creationId xmlns:p14="http://schemas.microsoft.com/office/powerpoint/2010/main" val="3970349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42629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rtl="0" fontAlgn="base">
              <a:buClr>
                <a:srgbClr val="3E8A9F"/>
              </a:buClr>
              <a:buFont typeface="Arial" panose="020B0604020202020204" pitchFamily="34" charset="0"/>
              <a:buNone/>
            </a:pPr>
            <a:endParaRPr lang="en-US" sz="1200" dirty="0">
              <a:solidFill>
                <a:srgbClr val="1C2446"/>
              </a:solidFill>
              <a:latin typeface="Calibri" panose="020F0502020204030204" pitchFamily="34" charset="0"/>
            </a:endParaRPr>
          </a:p>
        </p:txBody>
      </p:sp>
    </p:spTree>
    <p:extLst>
      <p:ext uri="{BB962C8B-B14F-4D97-AF65-F5344CB8AC3E}">
        <p14:creationId xmlns:p14="http://schemas.microsoft.com/office/powerpoint/2010/main" val="2793357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78049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143000" y="1122362"/>
            <a:ext cx="6858000" cy="2387601"/>
          </a:xfrm>
          <a:prstGeom prst="rect">
            <a:avLst/>
          </a:prstGeom>
        </p:spPr>
        <p:txBody>
          <a:bodyPr anchor="b"/>
          <a:lstStyle>
            <a:lvl1pPr algn="ctr">
              <a:defRPr sz="4500"/>
            </a:lvl1pPr>
          </a:lstStyle>
          <a:p>
            <a:r>
              <a:t>Title Text</a:t>
            </a:r>
          </a:p>
        </p:txBody>
      </p:sp>
      <p:sp>
        <p:nvSpPr>
          <p:cNvPr id="12" name="Body Level One…"/>
          <p:cNvSpPr txBox="1">
            <a:spLocks noGrp="1"/>
          </p:cNvSpPr>
          <p:nvPr>
            <p:ph type="body" sz="quarter" idx="1"/>
          </p:nvPr>
        </p:nvSpPr>
        <p:spPr>
          <a:xfrm>
            <a:off x="1143000" y="3602037"/>
            <a:ext cx="6858000" cy="1655763"/>
          </a:xfrm>
          <a:prstGeom prst="rect">
            <a:avLst/>
          </a:prstGeom>
        </p:spPr>
        <p:txBody>
          <a:bodyPr/>
          <a:lstStyle>
            <a:lvl1pPr marL="0" indent="0" algn="ctr">
              <a:buSzTx/>
              <a:buFontTx/>
              <a:buNone/>
              <a:defRPr sz="1800"/>
            </a:lvl1pPr>
            <a:lvl2pPr marL="0" indent="342900" algn="ctr">
              <a:buSzTx/>
              <a:buFontTx/>
              <a:buNone/>
              <a:defRPr sz="1800"/>
            </a:lvl2pPr>
            <a:lvl3pPr marL="0" indent="685800" algn="ctr">
              <a:buSzTx/>
              <a:buFontTx/>
              <a:buNone/>
              <a:defRPr sz="1800"/>
            </a:lvl3pPr>
            <a:lvl4pPr marL="0" indent="1028700" algn="ctr">
              <a:buSzTx/>
              <a:buFontTx/>
              <a:buNone/>
              <a:defRPr sz="1800"/>
            </a:lvl4pPr>
            <a:lvl5pPr marL="0" indent="1371600" algn="ctr">
              <a:buSzTx/>
              <a:buFontTx/>
              <a:buNone/>
              <a:defRPr sz="18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623887" y="1709739"/>
            <a:ext cx="7886701" cy="2852737"/>
          </a:xfrm>
          <a:prstGeom prst="rect">
            <a:avLst/>
          </a:prstGeom>
        </p:spPr>
        <p:txBody>
          <a:bodyPr anchor="b"/>
          <a:lstStyle>
            <a:lvl1pPr>
              <a:defRPr sz="4500"/>
            </a:lvl1pPr>
          </a:lstStyle>
          <a:p>
            <a:r>
              <a:t>Title Text</a:t>
            </a:r>
          </a:p>
        </p:txBody>
      </p:sp>
      <p:sp>
        <p:nvSpPr>
          <p:cNvPr id="30" name="Body Level One…"/>
          <p:cNvSpPr txBox="1">
            <a:spLocks noGrp="1"/>
          </p:cNvSpPr>
          <p:nvPr>
            <p:ph type="body" sz="quarter" idx="1"/>
          </p:nvPr>
        </p:nvSpPr>
        <p:spPr>
          <a:xfrm>
            <a:off x="623887" y="4589464"/>
            <a:ext cx="7886701" cy="1500188"/>
          </a:xfrm>
          <a:prstGeom prst="rect">
            <a:avLst/>
          </a:prstGeom>
        </p:spPr>
        <p:txBody>
          <a:bodyPr/>
          <a:lstStyle>
            <a:lvl1pPr marL="0" indent="0">
              <a:buSzTx/>
              <a:buFontTx/>
              <a:buNone/>
              <a:defRPr sz="1800">
                <a:solidFill>
                  <a:srgbClr val="888888"/>
                </a:solidFill>
              </a:defRPr>
            </a:lvl1pPr>
            <a:lvl2pPr marL="0" indent="342900">
              <a:buSzTx/>
              <a:buFontTx/>
              <a:buNone/>
              <a:defRPr sz="1800">
                <a:solidFill>
                  <a:srgbClr val="888888"/>
                </a:solidFill>
              </a:defRPr>
            </a:lvl2pPr>
            <a:lvl3pPr marL="0" indent="685800">
              <a:buSzTx/>
              <a:buFontTx/>
              <a:buNone/>
              <a:defRPr sz="1800">
                <a:solidFill>
                  <a:srgbClr val="888888"/>
                </a:solidFill>
              </a:defRPr>
            </a:lvl3pPr>
            <a:lvl4pPr marL="0" indent="1028700">
              <a:buSzTx/>
              <a:buFontTx/>
              <a:buNone/>
              <a:defRPr sz="1800">
                <a:solidFill>
                  <a:srgbClr val="888888"/>
                </a:solidFill>
              </a:defRPr>
            </a:lvl4pPr>
            <a:lvl5pPr marL="0" indent="1371600">
              <a:buSzTx/>
              <a:buFontTx/>
              <a:buNone/>
              <a:defRPr sz="18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628650" y="1825625"/>
            <a:ext cx="38862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629841" y="365125"/>
            <a:ext cx="7886701" cy="1325564"/>
          </a:xfrm>
          <a:prstGeom prst="rect">
            <a:avLst/>
          </a:prstGeom>
        </p:spPr>
        <p:txBody>
          <a:bodyPr/>
          <a:lstStyle/>
          <a:p>
            <a:r>
              <a:t>Title Text</a:t>
            </a:r>
          </a:p>
        </p:txBody>
      </p:sp>
      <p:sp>
        <p:nvSpPr>
          <p:cNvPr id="48" name="Body Level One…"/>
          <p:cNvSpPr txBox="1">
            <a:spLocks noGrp="1"/>
          </p:cNvSpPr>
          <p:nvPr>
            <p:ph type="body" sz="quarter" idx="1"/>
          </p:nvPr>
        </p:nvSpPr>
        <p:spPr>
          <a:xfrm>
            <a:off x="629841" y="1681163"/>
            <a:ext cx="3868341" cy="823913"/>
          </a:xfrm>
          <a:prstGeom prst="rect">
            <a:avLst/>
          </a:prstGeom>
        </p:spPr>
        <p:txBody>
          <a:bodyPr anchor="b"/>
          <a:lstStyle>
            <a:lvl1pPr marL="0" indent="0">
              <a:buSzTx/>
              <a:buFontTx/>
              <a:buNone/>
              <a:defRPr sz="1800" b="1"/>
            </a:lvl1pPr>
            <a:lvl2pPr marL="0" indent="342900">
              <a:buSzTx/>
              <a:buFontTx/>
              <a:buNone/>
              <a:defRPr sz="1800" b="1"/>
            </a:lvl2pPr>
            <a:lvl3pPr marL="0" indent="685800">
              <a:buSzTx/>
              <a:buFontTx/>
              <a:buNone/>
              <a:defRPr sz="1800" b="1"/>
            </a:lvl3pPr>
            <a:lvl4pPr marL="0" indent="1028700">
              <a:buSzTx/>
              <a:buFontTx/>
              <a:buNone/>
              <a:defRPr sz="1800" b="1"/>
            </a:lvl4pPr>
            <a:lvl5pPr marL="0" indent="1371600">
              <a:buSzTx/>
              <a:buFontTx/>
              <a:buNone/>
              <a:defRPr sz="18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4629150" y="1681163"/>
            <a:ext cx="3887392" cy="823913"/>
          </a:xfrm>
          <a:prstGeom prst="rect">
            <a:avLst/>
          </a:prstGeom>
        </p:spPr>
        <p:txBody>
          <a:bodyPr anchor="b"/>
          <a:lstStyle/>
          <a:p>
            <a:pPr marL="0" indent="0">
              <a:buSzTx/>
              <a:buFontTx/>
              <a:buNone/>
              <a:defRPr sz="18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629841" y="457200"/>
            <a:ext cx="2949178" cy="1600200"/>
          </a:xfrm>
          <a:prstGeom prst="rect">
            <a:avLst/>
          </a:prstGeom>
        </p:spPr>
        <p:txBody>
          <a:bodyPr anchor="b"/>
          <a:lstStyle>
            <a:lvl1pPr>
              <a:defRPr sz="2400"/>
            </a:lvl1pPr>
          </a:lstStyle>
          <a:p>
            <a:r>
              <a:t>Title Text</a:t>
            </a:r>
          </a:p>
        </p:txBody>
      </p:sp>
      <p:sp>
        <p:nvSpPr>
          <p:cNvPr id="73" name="Body Level One…"/>
          <p:cNvSpPr txBox="1">
            <a:spLocks noGrp="1"/>
          </p:cNvSpPr>
          <p:nvPr>
            <p:ph type="body" sz="half" idx="1"/>
          </p:nvPr>
        </p:nvSpPr>
        <p:spPr>
          <a:xfrm>
            <a:off x="3887391" y="987425"/>
            <a:ext cx="4629151" cy="4873626"/>
          </a:xfrm>
          <a:prstGeom prst="rect">
            <a:avLst/>
          </a:prstGeom>
        </p:spPr>
        <p:txBody>
          <a:bodyPr/>
          <a:lstStyle>
            <a:lvl1pPr>
              <a:defRPr sz="2400"/>
            </a:lvl1pPr>
            <a:lvl2pPr marL="538842" indent="-195942">
              <a:defRPr sz="2400"/>
            </a:lvl2pPr>
            <a:lvl3pPr marL="914400" indent="-228600">
              <a:defRPr sz="2400"/>
            </a:lvl3pPr>
            <a:lvl4pPr marL="1303019" indent="-274319">
              <a:defRPr sz="2400"/>
            </a:lvl4pPr>
            <a:lvl5pPr marL="1645920" indent="-274320">
              <a:defRPr sz="2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629840" y="2057400"/>
            <a:ext cx="2949180" cy="3811588"/>
          </a:xfrm>
          <a:prstGeom prst="rect">
            <a:avLst/>
          </a:prstGeom>
        </p:spPr>
        <p:txBody>
          <a:bodyPr/>
          <a:lstStyle/>
          <a:p>
            <a:pPr marL="0" indent="0">
              <a:buSzTx/>
              <a:buFontTx/>
              <a:buNone/>
              <a:defRPr sz="12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629841" y="457200"/>
            <a:ext cx="2949178" cy="1600200"/>
          </a:xfrm>
          <a:prstGeom prst="rect">
            <a:avLst/>
          </a:prstGeom>
        </p:spPr>
        <p:txBody>
          <a:bodyPr anchor="b"/>
          <a:lstStyle>
            <a:lvl1pPr>
              <a:defRPr sz="2400"/>
            </a:lvl1pPr>
          </a:lstStyle>
          <a:p>
            <a:r>
              <a:t>Title Text</a:t>
            </a:r>
          </a:p>
        </p:txBody>
      </p:sp>
      <p:sp>
        <p:nvSpPr>
          <p:cNvPr id="83" name="Picture Placeholder 2"/>
          <p:cNvSpPr>
            <a:spLocks noGrp="1"/>
          </p:cNvSpPr>
          <p:nvPr>
            <p:ph type="pic" sz="half" idx="21"/>
          </p:nvPr>
        </p:nvSpPr>
        <p:spPr>
          <a:xfrm>
            <a:off x="3887391" y="987425"/>
            <a:ext cx="4629151" cy="4873626"/>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629841" y="2057400"/>
            <a:ext cx="2949178" cy="3811588"/>
          </a:xfrm>
          <a:prstGeom prst="rect">
            <a:avLst/>
          </a:prstGeom>
        </p:spPr>
        <p:txBody>
          <a:bodyPr/>
          <a:lstStyle>
            <a:lvl1pPr marL="0" indent="0">
              <a:buSzTx/>
              <a:buFontTx/>
              <a:buNone/>
              <a:defRPr sz="1200"/>
            </a:lvl1pPr>
            <a:lvl2pPr marL="0" indent="342900">
              <a:buSzTx/>
              <a:buFontTx/>
              <a:buNone/>
              <a:defRPr sz="1200"/>
            </a:lvl2pPr>
            <a:lvl3pPr marL="0" indent="685800">
              <a:buSzTx/>
              <a:buFontTx/>
              <a:buNone/>
              <a:defRPr sz="1200"/>
            </a:lvl3pPr>
            <a:lvl4pPr marL="0" indent="1028700">
              <a:buSzTx/>
              <a:buFontTx/>
              <a:buNone/>
              <a:defRPr sz="1200"/>
            </a:lvl4pPr>
            <a:lvl5pPr marL="0" indent="1371600">
              <a:buSzTx/>
              <a:buFontTx/>
              <a:buNone/>
              <a:defRPr sz="1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92" name="bg object 16"/>
          <p:cNvSpPr/>
          <p:nvPr/>
        </p:nvSpPr>
        <p:spPr>
          <a:xfrm>
            <a:off x="329938" y="247453"/>
            <a:ext cx="8484125" cy="5523166"/>
          </a:xfrm>
          <a:prstGeom prst="rect">
            <a:avLst/>
          </a:prstGeom>
          <a:solidFill>
            <a:srgbClr val="161E47"/>
          </a:solidFill>
          <a:ln w="12700">
            <a:miter lim="400000"/>
          </a:ln>
        </p:spPr>
        <p:txBody>
          <a:bodyPr lIns="42420" tIns="42420" rIns="42420" bIns="42420"/>
          <a:lstStyle/>
          <a:p>
            <a:pPr defTabSz="848412">
              <a:defRPr sz="1600"/>
            </a:pPr>
            <a:endParaRPr/>
          </a:p>
        </p:txBody>
      </p:sp>
      <p:sp>
        <p:nvSpPr>
          <p:cNvPr id="93" name="Slide Number"/>
          <p:cNvSpPr txBox="1">
            <a:spLocks noGrp="1"/>
          </p:cNvSpPr>
          <p:nvPr>
            <p:ph type="sldNum" sz="quarter" idx="2"/>
          </p:nvPr>
        </p:nvSpPr>
        <p:spPr>
          <a:xfrm>
            <a:off x="8373843" y="6377940"/>
            <a:ext cx="238722" cy="241301"/>
          </a:xfrm>
          <a:prstGeom prst="rect">
            <a:avLst/>
          </a:prstGeom>
        </p:spPr>
        <p:txBody>
          <a:bodyPr lIns="0" tIns="0" rIns="0" bIns="0" anchor="t"/>
          <a:lstStyle>
            <a:lvl1pPr defTabSz="848412">
              <a:defRPr sz="16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28650" y="365125"/>
            <a:ext cx="7886700" cy="13255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628650" y="1825625"/>
            <a:ext cx="78867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295347" y="6435957"/>
            <a:ext cx="220003" cy="205914"/>
          </a:xfrm>
          <a:prstGeom prst="rect">
            <a:avLst/>
          </a:prstGeom>
          <a:ln w="12700">
            <a:miter lim="400000"/>
          </a:ln>
        </p:spPr>
        <p:txBody>
          <a:bodyPr wrap="none" lIns="45719" rIns="45719" anchor="ctr">
            <a:spAutoFit/>
          </a:bodyPr>
          <a:lstStyle>
            <a:lvl1pPr algn="r">
              <a:defRPr sz="9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transition spd="med"/>
  <p:txStyles>
    <p:titleStyle>
      <a:lvl1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1pPr>
      <a:lvl2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2pPr>
      <a:lvl3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3pPr>
      <a:lvl4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4pPr>
      <a:lvl5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5pPr>
      <a:lvl6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6pPr>
      <a:lvl7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7pPr>
      <a:lvl8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8pPr>
      <a:lvl9pPr marL="0" marR="0" indent="0" algn="l" defTabSz="685800" rtl="0" latinLnBrk="0">
        <a:lnSpc>
          <a:spcPct val="90000"/>
        </a:lnSpc>
        <a:spcBef>
          <a:spcPts val="0"/>
        </a:spcBef>
        <a:spcAft>
          <a:spcPts val="0"/>
        </a:spcAft>
        <a:buClrTx/>
        <a:buSzTx/>
        <a:buFontTx/>
        <a:buNone/>
        <a:tabLst/>
        <a:defRPr sz="3300" b="0" i="0" u="none" strike="noStrike" cap="none" spc="0" baseline="0">
          <a:solidFill>
            <a:srgbClr val="000000"/>
          </a:solidFill>
          <a:uFillTx/>
          <a:latin typeface="Calibri Light"/>
          <a:ea typeface="Calibri Light"/>
          <a:cs typeface="Calibri Light"/>
          <a:sym typeface="Calibri Light"/>
        </a:defRPr>
      </a:lvl9pPr>
    </p:titleStyle>
    <p:bodyStyle>
      <a:lvl1pPr marL="171450" marR="0" indent="-17145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1pPr>
      <a:lvl2pPr marL="542925" marR="0" indent="-200025"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2pPr>
      <a:lvl3pPr marL="925830" marR="0" indent="-24003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3pPr>
      <a:lvl4pPr marL="13056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4pPr>
      <a:lvl5pPr marL="16485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nj.gov/labor/myunemployment/labor/myunemployment/help/glossary/index.shtml#suitablejob"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object 2"/>
          <p:cNvSpPr txBox="1"/>
          <p:nvPr/>
        </p:nvSpPr>
        <p:spPr>
          <a:xfrm>
            <a:off x="2409371" y="2423886"/>
            <a:ext cx="5938063" cy="2462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indent="12700" defTabSz="848412">
              <a:defRPr sz="2200" spc="50">
                <a:solidFill>
                  <a:srgbClr val="FFFFFF"/>
                </a:solidFill>
                <a:latin typeface="Roboto"/>
                <a:ea typeface="Roboto"/>
                <a:cs typeface="Roboto"/>
                <a:sym typeface="Roboto"/>
              </a:defRPr>
            </a:pPr>
            <a:r>
              <a:rPr lang="en-US" sz="4400" b="1" spc="59">
                <a:solidFill>
                  <a:schemeClr val="bg1"/>
                </a:solidFill>
              </a:rPr>
              <a:t>NJ UNEMPLOYMENT BENEFITS</a:t>
            </a:r>
          </a:p>
          <a:p>
            <a:pPr indent="12700" defTabSz="848412">
              <a:defRPr sz="2200" spc="50">
                <a:solidFill>
                  <a:srgbClr val="FFFFFF"/>
                </a:solidFill>
                <a:latin typeface="Roboto"/>
                <a:ea typeface="Roboto"/>
                <a:cs typeface="Roboto"/>
                <a:sym typeface="Roboto"/>
              </a:defRPr>
            </a:pPr>
            <a:endParaRPr lang="en-US" sz="3600" b="1" spc="59">
              <a:solidFill>
                <a:srgbClr val="9CCBD8"/>
              </a:solidFill>
            </a:endParaRPr>
          </a:p>
          <a:p>
            <a:pPr indent="12700" defTabSz="848412">
              <a:defRPr sz="2200" spc="50">
                <a:solidFill>
                  <a:srgbClr val="FFFFFF"/>
                </a:solidFill>
                <a:latin typeface="Roboto"/>
                <a:ea typeface="Roboto"/>
                <a:cs typeface="Roboto"/>
                <a:sym typeface="Roboto"/>
              </a:defRPr>
            </a:pPr>
            <a:r>
              <a:rPr lang="en-US" sz="3600" b="1" spc="59">
                <a:solidFill>
                  <a:srgbClr val="9CCBD8"/>
                </a:solidFill>
              </a:rPr>
              <a:t>WHAT YOU NEED TO KNOW</a:t>
            </a:r>
            <a:endParaRPr lang="en-US" sz="2400" b="1" spc="59">
              <a:solidFill>
                <a:srgbClr val="9CCBD8"/>
              </a:solidFill>
            </a:endParaRPr>
          </a:p>
        </p:txBody>
      </p:sp>
      <p:grpSp>
        <p:nvGrpSpPr>
          <p:cNvPr id="108" name="object 3"/>
          <p:cNvGrpSpPr/>
          <p:nvPr/>
        </p:nvGrpSpPr>
        <p:grpSpPr>
          <a:xfrm>
            <a:off x="329936" y="384140"/>
            <a:ext cx="8484128" cy="6095778"/>
            <a:chOff x="2" y="267313"/>
            <a:chExt cx="8484126" cy="6095777"/>
          </a:xfrm>
        </p:grpSpPr>
        <p:pic>
          <p:nvPicPr>
            <p:cNvPr id="103" name="object 4" descr="object 4"/>
            <p:cNvPicPr>
              <a:picLocks noChangeAspect="1"/>
            </p:cNvPicPr>
            <p:nvPr/>
          </p:nvPicPr>
          <p:blipFill>
            <a:blip r:embed="rId3"/>
            <a:stretch>
              <a:fillRect/>
            </a:stretch>
          </p:blipFill>
          <p:spPr>
            <a:xfrm>
              <a:off x="466631" y="2337802"/>
              <a:ext cx="1075092" cy="1074656"/>
            </a:xfrm>
            <a:prstGeom prst="rect">
              <a:avLst/>
            </a:prstGeom>
            <a:ln w="12700" cap="flat">
              <a:noFill/>
              <a:miter lim="400000"/>
            </a:ln>
            <a:effectLst/>
          </p:spPr>
        </p:pic>
        <p:sp>
          <p:nvSpPr>
            <p:cNvPr id="104" name="object 5"/>
            <p:cNvSpPr/>
            <p:nvPr/>
          </p:nvSpPr>
          <p:spPr>
            <a:xfrm>
              <a:off x="430101" y="1967841"/>
              <a:ext cx="7623929" cy="1"/>
            </a:xfrm>
            <a:prstGeom prst="line">
              <a:avLst/>
            </a:prstGeom>
            <a:noFill/>
            <a:ln w="3175" cap="flat">
              <a:solidFill>
                <a:srgbClr val="FFFFFF"/>
              </a:solidFill>
              <a:prstDash val="solid"/>
              <a:round/>
            </a:ln>
            <a:effectLst/>
          </p:spPr>
          <p:txBody>
            <a:bodyPr wrap="square" lIns="42420" tIns="42420" rIns="42420" bIns="42420" numCol="1" anchor="t">
              <a:noAutofit/>
            </a:bodyPr>
            <a:lstStyle/>
            <a:p>
              <a:pPr defTabSz="848412">
                <a:defRPr sz="1600"/>
              </a:pPr>
              <a:endParaRPr/>
            </a:p>
          </p:txBody>
        </p:sp>
        <p:sp>
          <p:nvSpPr>
            <p:cNvPr id="105" name="object 6"/>
            <p:cNvSpPr/>
            <p:nvPr/>
          </p:nvSpPr>
          <p:spPr>
            <a:xfrm>
              <a:off x="1876236" y="2103859"/>
              <a:ext cx="16903" cy="1537242"/>
            </a:xfrm>
            <a:prstGeom prst="line">
              <a:avLst/>
            </a:prstGeom>
            <a:noFill/>
            <a:ln w="3175" cap="flat">
              <a:solidFill>
                <a:srgbClr val="FFFFFF"/>
              </a:solidFill>
              <a:prstDash val="solid"/>
              <a:round/>
            </a:ln>
            <a:effectLst/>
          </p:spPr>
          <p:txBody>
            <a:bodyPr wrap="square" lIns="42420" tIns="42420" rIns="42420" bIns="42420" numCol="1" anchor="t">
              <a:noAutofit/>
            </a:bodyPr>
            <a:lstStyle/>
            <a:p>
              <a:pPr defTabSz="848412">
                <a:defRPr sz="1600"/>
              </a:pPr>
              <a:endParaRPr/>
            </a:p>
          </p:txBody>
        </p:sp>
        <p:sp>
          <p:nvSpPr>
            <p:cNvPr id="106" name="object 7"/>
            <p:cNvSpPr/>
            <p:nvPr/>
          </p:nvSpPr>
          <p:spPr>
            <a:xfrm>
              <a:off x="3" y="5523160"/>
              <a:ext cx="8484125" cy="839930"/>
            </a:xfrm>
            <a:prstGeom prst="rect">
              <a:avLst/>
            </a:prstGeom>
            <a:solidFill>
              <a:srgbClr val="006782"/>
            </a:solidFill>
            <a:ln w="12700" cap="flat">
              <a:noFill/>
              <a:miter lim="400000"/>
            </a:ln>
            <a:effectLst/>
          </p:spPr>
          <p:txBody>
            <a:bodyPr wrap="square" lIns="42420" tIns="42420" rIns="42420" bIns="42420" numCol="1" anchor="t">
              <a:noAutofit/>
            </a:bodyPr>
            <a:lstStyle/>
            <a:p>
              <a:pPr defTabSz="848412">
                <a:defRPr sz="1600"/>
              </a:pPr>
              <a:endParaRPr/>
            </a:p>
          </p:txBody>
        </p:sp>
        <p:sp>
          <p:nvSpPr>
            <p:cNvPr id="107" name="object 8"/>
            <p:cNvSpPr/>
            <p:nvPr/>
          </p:nvSpPr>
          <p:spPr>
            <a:xfrm>
              <a:off x="2" y="267313"/>
              <a:ext cx="8484125" cy="61085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8400"/>
                  </a:lnTo>
                  <a:lnTo>
                    <a:pt x="4903" y="21600"/>
                  </a:lnTo>
                  <a:lnTo>
                    <a:pt x="21600" y="21600"/>
                  </a:lnTo>
                  <a:lnTo>
                    <a:pt x="21600" y="0"/>
                  </a:lnTo>
                  <a:close/>
                </a:path>
              </a:pathLst>
            </a:custGeom>
            <a:solidFill>
              <a:srgbClr val="3E8A9F"/>
            </a:solidFill>
            <a:ln w="12700" cap="flat">
              <a:noFill/>
              <a:miter lim="400000"/>
            </a:ln>
            <a:effectLst/>
          </p:spPr>
          <p:txBody>
            <a:bodyPr wrap="square" lIns="42420" tIns="42420" rIns="42420" bIns="42420" numCol="1" anchor="t">
              <a:noAutofit/>
            </a:bodyPr>
            <a:lstStyle/>
            <a:p>
              <a:pPr defTabSz="848412">
                <a:defRPr sz="1600"/>
              </a:pPr>
              <a:endParaRPr/>
            </a:p>
          </p:txBody>
        </p:sp>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6" y="1123551"/>
            <a:ext cx="8131553"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LIVE AND WORK IN DIFFERENT STATES?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74583"/>
            <a:ext cx="7103689" cy="31085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rtl="0" fontAlgn="base">
              <a:buClr>
                <a:srgbClr val="3E8A9F"/>
              </a:buClr>
            </a:pPr>
            <a:r>
              <a:rPr lang="en-US" sz="2800" i="0">
                <a:solidFill>
                  <a:srgbClr val="1C2446"/>
                </a:solidFill>
                <a:effectLst/>
                <a:latin typeface="Calibri" panose="020F0502020204030204" pitchFamily="34" charset="0"/>
              </a:rPr>
              <a:t>You must apply for benefits in the state that you worked in the past 18 months. </a:t>
            </a:r>
          </a:p>
          <a:p>
            <a:pPr marL="342900" indent="-342900" algn="l" rtl="0" fontAlgn="base">
              <a:buClr>
                <a:srgbClr val="3E8A9F"/>
              </a:buClr>
              <a:buFont typeface="Arial" panose="020B0604020202020204" pitchFamily="34" charset="0"/>
              <a:buChar char="•"/>
            </a:pPr>
            <a:endParaRPr lang="en-US" sz="2800" i="0">
              <a:solidFill>
                <a:srgbClr val="1C2446"/>
              </a:solidFill>
              <a:effectLst/>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2800" i="0">
                <a:solidFill>
                  <a:srgbClr val="1C2446"/>
                </a:solidFill>
                <a:effectLst/>
                <a:latin typeface="Calibri" panose="020F0502020204030204" pitchFamily="34" charset="0"/>
              </a:rPr>
              <a:t>Exceptions for military service </a:t>
            </a:r>
          </a:p>
          <a:p>
            <a:pPr marL="342900" indent="-342900" algn="l" rtl="0" fontAlgn="base">
              <a:buClr>
                <a:srgbClr val="3E8A9F"/>
              </a:buClr>
              <a:buFont typeface="Arial" panose="020B0604020202020204" pitchFamily="34" charset="0"/>
              <a:buChar char="•"/>
            </a:pPr>
            <a:endParaRPr lang="en-US" sz="2800" i="0">
              <a:solidFill>
                <a:srgbClr val="1C2446"/>
              </a:solidFill>
              <a:effectLst/>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2800" i="0">
                <a:solidFill>
                  <a:srgbClr val="1C2446"/>
                </a:solidFill>
                <a:effectLst/>
                <a:latin typeface="Calibri" panose="020F0502020204030204" pitchFamily="34" charset="0"/>
              </a:rPr>
              <a:t>Learn more at </a:t>
            </a:r>
            <a:r>
              <a:rPr lang="en-US" sz="2800" b="1" i="0">
                <a:solidFill>
                  <a:srgbClr val="3E8A9F"/>
                </a:solidFill>
                <a:effectLst/>
                <a:latin typeface="Calibri" panose="020F0502020204030204" pitchFamily="34" charset="0"/>
              </a:rPr>
              <a:t>myunemployment.nj.gov/</a:t>
            </a:r>
            <a:r>
              <a:rPr lang="en-US" sz="2800" b="1" i="0" err="1">
                <a:solidFill>
                  <a:srgbClr val="3E8A9F"/>
                </a:solidFill>
                <a:effectLst/>
                <a:latin typeface="Calibri" panose="020F0502020204030204" pitchFamily="34" charset="0"/>
              </a:rPr>
              <a:t>outofstate</a:t>
            </a:r>
            <a:r>
              <a:rPr lang="en-US" sz="2800" i="0">
                <a:solidFill>
                  <a:srgbClr val="1C2446"/>
                </a:solidFill>
                <a:effectLst/>
                <a:latin typeface="Calibri" panose="020F0502020204030204" pitchFamily="34" charset="0"/>
              </a:rPr>
              <a:t> </a:t>
            </a:r>
          </a:p>
        </p:txBody>
      </p:sp>
    </p:spTree>
    <p:extLst>
      <p:ext uri="{BB962C8B-B14F-4D97-AF65-F5344CB8AC3E}">
        <p14:creationId xmlns:p14="http://schemas.microsoft.com/office/powerpoint/2010/main" val="105644135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6" y="1123551"/>
            <a:ext cx="8131553"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HOW TO APPLY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61369"/>
            <a:ext cx="7103689" cy="26776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fontAlgn="base">
              <a:buClr>
                <a:srgbClr val="3E8A9F"/>
              </a:buClr>
            </a:pPr>
            <a:r>
              <a:rPr lang="en-US" sz="2800" i="0">
                <a:solidFill>
                  <a:srgbClr val="1C2446"/>
                </a:solidFill>
                <a:effectLst/>
                <a:latin typeface="Calibri"/>
              </a:rPr>
              <a:t>We recommend you apply online at </a:t>
            </a:r>
            <a:r>
              <a:rPr lang="en-US" sz="2800" b="1">
                <a:solidFill>
                  <a:srgbClr val="3E8A9F"/>
                </a:solidFill>
                <a:effectLst/>
                <a:latin typeface="Calibri"/>
              </a:rPr>
              <a:t>myunemployment.nj.gov</a:t>
            </a:r>
            <a:r>
              <a:rPr lang="en-US" sz="2800">
                <a:solidFill>
                  <a:srgbClr val="1C2446"/>
                </a:solidFill>
                <a:effectLst/>
                <a:latin typeface="Calibri"/>
              </a:rPr>
              <a:t>.</a:t>
            </a:r>
            <a:r>
              <a:rPr lang="en-US" sz="2800">
                <a:solidFill>
                  <a:srgbClr val="1C2446"/>
                </a:solidFill>
                <a:latin typeface="Calibri"/>
              </a:rPr>
              <a:t> </a:t>
            </a:r>
            <a:endParaRPr lang="en-US" sz="2800">
              <a:solidFill>
                <a:srgbClr val="1C2446"/>
              </a:solidFill>
              <a:effectLst/>
              <a:latin typeface="Calibri" panose="020F0502020204030204" pitchFamily="34" charset="0"/>
            </a:endParaRPr>
          </a:p>
          <a:p>
            <a:pPr algn="l" rtl="0" fontAlgn="base">
              <a:buClr>
                <a:srgbClr val="3E8A9F"/>
              </a:buClr>
            </a:pPr>
            <a:endParaRPr lang="en-US" sz="2800" i="0">
              <a:solidFill>
                <a:srgbClr val="1C2446"/>
              </a:solidFill>
              <a:effectLst/>
              <a:latin typeface="Calibri" panose="020F0502020204030204" pitchFamily="34" charset="0"/>
            </a:endParaRPr>
          </a:p>
          <a:p>
            <a:pPr algn="l" rtl="0" fontAlgn="base">
              <a:buClr>
                <a:srgbClr val="3E8A9F"/>
              </a:buClr>
            </a:pPr>
            <a:r>
              <a:rPr lang="en-US" sz="2800" i="0">
                <a:solidFill>
                  <a:srgbClr val="1C2446"/>
                </a:solidFill>
                <a:effectLst/>
                <a:latin typeface="Calibri"/>
              </a:rPr>
              <a:t>To apply by phone in English or Spanish, call </a:t>
            </a:r>
            <a:r>
              <a:rPr lang="en-US" sz="2800" b="1" i="0">
                <a:solidFill>
                  <a:srgbClr val="3E8A9F"/>
                </a:solidFill>
                <a:effectLst/>
                <a:latin typeface="Calibri"/>
              </a:rPr>
              <a:t>(732) 761-2020</a:t>
            </a:r>
            <a:r>
              <a:rPr lang="en-US" sz="2800" i="0">
                <a:solidFill>
                  <a:srgbClr val="1C2446"/>
                </a:solidFill>
                <a:effectLst/>
                <a:latin typeface="Calibri"/>
              </a:rPr>
              <a:t>. For other languages, choose to speak with an agent and request an interpreter</a:t>
            </a:r>
            <a:r>
              <a:rPr lang="en-US" sz="2800">
                <a:solidFill>
                  <a:srgbClr val="1C2446"/>
                </a:solidFill>
                <a:latin typeface="Calibri"/>
              </a:rPr>
              <a:t>.</a:t>
            </a:r>
            <a:endParaRPr lang="en-US" sz="28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310499615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6" y="1123551"/>
            <a:ext cx="8131553"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VERIFYING YOUR IDENTITY</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87797"/>
            <a:ext cx="7103689" cy="37856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fontAlgn="base">
              <a:buClr>
                <a:srgbClr val="3E8A9F"/>
              </a:buClr>
              <a:buFont typeface="Arial" panose="020B0604020202020204" pitchFamily="34" charset="0"/>
              <a:buChar char="•"/>
            </a:pPr>
            <a:r>
              <a:rPr lang="en-US" sz="2000" i="0">
                <a:solidFill>
                  <a:srgbClr val="1C2446"/>
                </a:solidFill>
                <a:effectLst/>
                <a:latin typeface="Calibri"/>
              </a:rPr>
              <a:t>You will be instructed to verify your identity through a specific weblink connected to </a:t>
            </a:r>
            <a:r>
              <a:rPr lang="en-US" sz="2000" b="1" i="0">
                <a:solidFill>
                  <a:srgbClr val="3E8A9F"/>
                </a:solidFill>
                <a:effectLst/>
                <a:latin typeface="Calibri"/>
              </a:rPr>
              <a:t>ID.me</a:t>
            </a:r>
            <a:r>
              <a:rPr lang="en-US" sz="2000" i="0">
                <a:solidFill>
                  <a:srgbClr val="1C2446"/>
                </a:solidFill>
                <a:effectLst/>
                <a:latin typeface="Calibri"/>
              </a:rPr>
              <a:t>.</a:t>
            </a:r>
            <a:r>
              <a:rPr lang="en-US" sz="2000">
                <a:solidFill>
                  <a:srgbClr val="1C2446"/>
                </a:solidFill>
                <a:latin typeface="Calibri"/>
              </a:rPr>
              <a:t> </a:t>
            </a:r>
            <a:endParaRPr lang="en-US" sz="20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endParaRPr lang="en-US" sz="2000" i="0">
              <a:solidFill>
                <a:srgbClr val="1C2446"/>
              </a:solidFill>
              <a:effectLst/>
              <a:latin typeface="Calibri" panose="020F0502020204030204" pitchFamily="34" charset="0"/>
            </a:endParaRPr>
          </a:p>
          <a:p>
            <a:pPr marL="457200" indent="-457200" fontAlgn="base">
              <a:buClr>
                <a:srgbClr val="3E8A9F"/>
              </a:buClr>
              <a:buFont typeface="Arial" panose="020B0604020202020204" pitchFamily="34" charset="0"/>
              <a:buChar char="•"/>
            </a:pPr>
            <a:r>
              <a:rPr lang="en-US" sz="2000" i="0">
                <a:solidFill>
                  <a:srgbClr val="1C2446"/>
                </a:solidFill>
                <a:effectLst/>
                <a:latin typeface="Calibri"/>
              </a:rPr>
              <a:t>The process can be completed in a few minutes using the email address associated with your initial unemployment claim, a computer or mobile phone, and common pieces of </a:t>
            </a:r>
            <a:r>
              <a:rPr lang="en-US" sz="2000">
                <a:solidFill>
                  <a:srgbClr val="1C2446"/>
                </a:solidFill>
                <a:latin typeface="Calibri"/>
              </a:rPr>
              <a:t>identification documents</a:t>
            </a:r>
            <a:r>
              <a:rPr lang="en-US" sz="2000" i="0">
                <a:solidFill>
                  <a:srgbClr val="1C2446"/>
                </a:solidFill>
                <a:effectLst/>
                <a:latin typeface="Calibri"/>
              </a:rPr>
              <a:t>.</a:t>
            </a:r>
            <a:r>
              <a:rPr lang="en-US" sz="2000">
                <a:solidFill>
                  <a:srgbClr val="1C2446"/>
                </a:solidFill>
                <a:latin typeface="Calibri"/>
              </a:rPr>
              <a:t> </a:t>
            </a:r>
            <a:endParaRPr lang="en-US" sz="2000" i="0">
              <a:solidFill>
                <a:srgbClr val="1C2446"/>
              </a:solidFill>
              <a:effectLst/>
              <a:latin typeface="Calibri" panose="020F0502020204030204" pitchFamily="34" charset="0"/>
            </a:endParaRPr>
          </a:p>
          <a:p>
            <a:pPr marL="914400" indent="-457200" fontAlgn="base">
              <a:buClr>
                <a:srgbClr val="3E8A9F"/>
              </a:buClr>
              <a:buFont typeface="Wingdings" panose="05000000000000000000" pitchFamily="2" charset="2"/>
              <a:buChar char="Ø"/>
            </a:pPr>
            <a:r>
              <a:rPr lang="en-US" sz="2000" i="0">
                <a:solidFill>
                  <a:srgbClr val="1C2446"/>
                </a:solidFill>
                <a:effectLst/>
                <a:latin typeface="Calibri"/>
              </a:rPr>
              <a:t>You </a:t>
            </a:r>
            <a:r>
              <a:rPr lang="en-US" sz="2000">
                <a:solidFill>
                  <a:srgbClr val="1C2446"/>
                </a:solidFill>
                <a:latin typeface="Calibri"/>
              </a:rPr>
              <a:t>can </a:t>
            </a:r>
            <a:r>
              <a:rPr lang="en-US" sz="2000" i="0">
                <a:solidFill>
                  <a:srgbClr val="1C2446"/>
                </a:solidFill>
                <a:effectLst/>
                <a:latin typeface="Calibri"/>
              </a:rPr>
              <a:t>also </a:t>
            </a:r>
            <a:r>
              <a:rPr lang="en-US" sz="2000">
                <a:solidFill>
                  <a:srgbClr val="1C2446"/>
                </a:solidFill>
                <a:latin typeface="Calibri"/>
              </a:rPr>
              <a:t>complete </a:t>
            </a:r>
            <a:r>
              <a:rPr lang="en-US" sz="2000" i="0">
                <a:solidFill>
                  <a:srgbClr val="1C2446"/>
                </a:solidFill>
                <a:effectLst/>
                <a:latin typeface="Calibri"/>
              </a:rPr>
              <a:t>the process via a live video conference session in the language of your choice.</a:t>
            </a:r>
            <a:r>
              <a:rPr lang="en-US" sz="2000">
                <a:solidFill>
                  <a:srgbClr val="1C2446"/>
                </a:solidFill>
                <a:latin typeface="Calibri"/>
              </a:rPr>
              <a:t> </a:t>
            </a:r>
            <a:endParaRPr lang="en-US" sz="2000" i="0">
              <a:solidFill>
                <a:srgbClr val="1C2446"/>
              </a:solidFill>
              <a:effectLst/>
              <a:latin typeface="Calibri" panose="020F0502020204030204" pitchFamily="34" charset="0"/>
            </a:endParaRPr>
          </a:p>
          <a:p>
            <a:pPr marL="914400" indent="-457200" fontAlgn="base">
              <a:buClr>
                <a:srgbClr val="3E8A9F"/>
              </a:buClr>
              <a:buFont typeface="Wingdings" panose="05000000000000000000" pitchFamily="2" charset="2"/>
              <a:buChar char="Ø"/>
            </a:pPr>
            <a:r>
              <a:rPr lang="en-US" sz="2000" i="0">
                <a:solidFill>
                  <a:srgbClr val="1C2446"/>
                </a:solidFill>
                <a:effectLst/>
                <a:latin typeface="Calibri"/>
              </a:rPr>
              <a:t>You can also schedule an in-person appointment.</a:t>
            </a:r>
            <a:r>
              <a:rPr lang="en-US" sz="2000">
                <a:solidFill>
                  <a:srgbClr val="1C2446"/>
                </a:solidFill>
                <a:latin typeface="Calibri"/>
              </a:rPr>
              <a:t> </a:t>
            </a:r>
            <a:endParaRPr lang="en-US" sz="20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endParaRPr lang="en-US" sz="20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sz="2000" i="0">
                <a:solidFill>
                  <a:srgbClr val="1C2446"/>
                </a:solidFill>
                <a:effectLst/>
                <a:latin typeface="Calibri"/>
              </a:rPr>
              <a:t>Learn more at </a:t>
            </a:r>
            <a:r>
              <a:rPr lang="en-US" sz="2000" b="1" i="0">
                <a:solidFill>
                  <a:srgbClr val="3E8A9F"/>
                </a:solidFill>
                <a:effectLst/>
                <a:latin typeface="Calibri"/>
              </a:rPr>
              <a:t>myunemployment.nj.gov/identity</a:t>
            </a:r>
            <a:r>
              <a:rPr lang="en-US" sz="2000" i="0">
                <a:solidFill>
                  <a:srgbClr val="1C2446"/>
                </a:solidFill>
                <a:effectLst/>
                <a:latin typeface="Calibri"/>
              </a:rPr>
              <a:t>.</a:t>
            </a:r>
          </a:p>
        </p:txBody>
      </p:sp>
    </p:spTree>
    <p:extLst>
      <p:ext uri="{BB962C8B-B14F-4D97-AF65-F5344CB8AC3E}">
        <p14:creationId xmlns:p14="http://schemas.microsoft.com/office/powerpoint/2010/main" val="258382179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6" y="1123551"/>
            <a:ext cx="8131553"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CERTIFYING FOR BENEFITS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74583"/>
            <a:ext cx="7103689" cy="35394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457200" indent="-457200" algn="l" rtl="0" fontAlgn="base">
              <a:buClr>
                <a:srgbClr val="3E8A9F"/>
              </a:buClr>
              <a:buFont typeface="Arial" panose="020B0604020202020204" pitchFamily="34" charset="0"/>
              <a:buChar char="•"/>
            </a:pPr>
            <a:r>
              <a:rPr lang="en-US" sz="2800" i="0">
                <a:solidFill>
                  <a:srgbClr val="1C2446"/>
                </a:solidFill>
                <a:effectLst/>
                <a:latin typeface="Calibri" panose="020F0502020204030204" pitchFamily="34" charset="0"/>
              </a:rPr>
              <a:t>You must certify for benefits each week you wish to receive benefits.  </a:t>
            </a:r>
          </a:p>
          <a:p>
            <a:pPr marL="457200" indent="-457200" algn="l" rtl="0" fontAlgn="base">
              <a:buClr>
                <a:srgbClr val="3E8A9F"/>
              </a:buClr>
              <a:buFont typeface="Arial" panose="020B0604020202020204" pitchFamily="34" charset="0"/>
              <a:buChar char="•"/>
            </a:pPr>
            <a:endParaRPr lang="en-US" sz="28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sz="2800" i="0">
                <a:solidFill>
                  <a:srgbClr val="1C2446"/>
                </a:solidFill>
                <a:effectLst/>
                <a:latin typeface="Calibri" panose="020F0502020204030204" pitchFamily="34" charset="0"/>
              </a:rPr>
              <a:t>You can only certify for benefits after the week has passed.  </a:t>
            </a:r>
          </a:p>
          <a:p>
            <a:pPr marL="457200" indent="-457200" algn="l" rtl="0" fontAlgn="base">
              <a:buClr>
                <a:srgbClr val="3E8A9F"/>
              </a:buClr>
              <a:buFont typeface="Arial" panose="020B0604020202020204" pitchFamily="34" charset="0"/>
              <a:buChar char="•"/>
            </a:pPr>
            <a:endParaRPr lang="en-US" sz="28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sz="2800" i="0">
                <a:solidFill>
                  <a:srgbClr val="1C2446"/>
                </a:solidFill>
                <a:effectLst/>
                <a:latin typeface="Calibri" panose="020F0502020204030204" pitchFamily="34" charset="0"/>
              </a:rPr>
              <a:t>You can certify Sunday through Friday at 8am to 7pm. </a:t>
            </a:r>
          </a:p>
        </p:txBody>
      </p:sp>
    </p:spTree>
    <p:extLst>
      <p:ext uri="{BB962C8B-B14F-4D97-AF65-F5344CB8AC3E}">
        <p14:creationId xmlns:p14="http://schemas.microsoft.com/office/powerpoint/2010/main" val="231357587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88610" y="1116958"/>
            <a:ext cx="9267624"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FIRST TIME CERTIFYING?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095300"/>
            <a:ext cx="6922071" cy="44012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lgn="l" rtl="0" fontAlgn="base">
              <a:buClr>
                <a:srgbClr val="3E8A9F"/>
              </a:buClr>
              <a:buFont typeface="Arial" panose="020B0604020202020204" pitchFamily="34" charset="0"/>
              <a:buChar char="•"/>
            </a:pPr>
            <a:r>
              <a:rPr lang="en-US" sz="2000" i="0">
                <a:solidFill>
                  <a:srgbClr val="1C2446"/>
                </a:solidFill>
                <a:effectLst/>
                <a:latin typeface="Calibri" panose="020F0502020204030204" pitchFamily="34" charset="0"/>
              </a:rPr>
              <a:t>Your claim is dated the Sunday of the week in which you filed your initial claim. The first time you claim benefits will be on a Wednesday, 17 days after your date of claim.  </a:t>
            </a:r>
          </a:p>
          <a:p>
            <a:pPr marL="457200" indent="-457200" algn="l" rtl="0" fontAlgn="base">
              <a:buClr>
                <a:srgbClr val="3E8A9F"/>
              </a:buClr>
              <a:buFont typeface="Arial" panose="020B0604020202020204" pitchFamily="34" charset="0"/>
              <a:buChar char="•"/>
            </a:pPr>
            <a:endParaRPr lang="en-US" sz="20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sz="2000" i="0">
                <a:solidFill>
                  <a:srgbClr val="1C2446"/>
                </a:solidFill>
                <a:effectLst/>
                <a:latin typeface="Calibri" panose="020F0502020204030204" pitchFamily="34" charset="0"/>
              </a:rPr>
              <a:t>The first time you certify you'll need to create a 4-digit PIN after entering your Social Security number.  </a:t>
            </a:r>
          </a:p>
          <a:p>
            <a:pPr marL="457200" indent="-457200" algn="l" rtl="0" fontAlgn="base">
              <a:buClr>
                <a:srgbClr val="3E8A9F"/>
              </a:buClr>
              <a:buFont typeface="Arial" panose="020B0604020202020204" pitchFamily="34" charset="0"/>
              <a:buChar char="•"/>
            </a:pPr>
            <a:endParaRPr lang="en-US" sz="20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sz="2000" i="0">
                <a:solidFill>
                  <a:srgbClr val="1C2446"/>
                </a:solidFill>
                <a:effectLst/>
                <a:latin typeface="Calibri" panose="020F0502020204030204" pitchFamily="34" charset="0"/>
              </a:rPr>
              <a:t>Remember your PIN—You'll need it to certify each week. </a:t>
            </a:r>
          </a:p>
          <a:p>
            <a:pPr marL="457200" indent="-457200" algn="l" rtl="0" fontAlgn="base">
              <a:buClr>
                <a:srgbClr val="3E8A9F"/>
              </a:buClr>
              <a:buFont typeface="Arial" panose="020B0604020202020204" pitchFamily="34" charset="0"/>
              <a:buChar char="•"/>
            </a:pPr>
            <a:endParaRPr lang="en-US" sz="20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sz="2000" i="0">
                <a:solidFill>
                  <a:srgbClr val="1C2446"/>
                </a:solidFill>
                <a:effectLst/>
                <a:latin typeface="Calibri" panose="020F0502020204030204" pitchFamily="34" charset="0"/>
              </a:rPr>
              <a:t>Visit </a:t>
            </a:r>
            <a:r>
              <a:rPr lang="en-US" sz="2000" b="1" i="0">
                <a:solidFill>
                  <a:srgbClr val="3E8A9F"/>
                </a:solidFill>
                <a:effectLst/>
                <a:latin typeface="Calibri" panose="020F0502020204030204" pitchFamily="34" charset="0"/>
              </a:rPr>
              <a:t>myunemployment.nj.gov/certify </a:t>
            </a:r>
            <a:r>
              <a:rPr lang="en-US" sz="2000" i="0">
                <a:solidFill>
                  <a:srgbClr val="1C2446"/>
                </a:solidFill>
                <a:effectLst/>
                <a:latin typeface="Calibri" panose="020F0502020204030204" pitchFamily="34" charset="0"/>
              </a:rPr>
              <a:t>to certify online. </a:t>
            </a:r>
          </a:p>
          <a:p>
            <a:pPr marL="457200" indent="-457200" algn="l" rtl="0" fontAlgn="base">
              <a:buClr>
                <a:srgbClr val="3E8A9F"/>
              </a:buClr>
              <a:buFont typeface="Arial" panose="020B0604020202020204" pitchFamily="34" charset="0"/>
              <a:buChar char="•"/>
            </a:pPr>
            <a:endParaRPr lang="en-US" sz="2000" i="0">
              <a:solidFill>
                <a:srgbClr val="1C2446"/>
              </a:solidFill>
              <a:effectLst/>
              <a:latin typeface="Calibri" panose="020F0502020204030204" pitchFamily="34" charset="0"/>
            </a:endParaRPr>
          </a:p>
          <a:p>
            <a:pPr marL="457200" indent="-457200" fontAlgn="base">
              <a:buClr>
                <a:srgbClr val="3E8A9F"/>
              </a:buClr>
              <a:buFont typeface="Arial" panose="020B0604020202020204" pitchFamily="34" charset="0"/>
              <a:buChar char="•"/>
            </a:pPr>
            <a:r>
              <a:rPr lang="en-US" sz="2000" i="0">
                <a:solidFill>
                  <a:srgbClr val="1C2446"/>
                </a:solidFill>
                <a:effectLst/>
                <a:latin typeface="Calibri"/>
              </a:rPr>
              <a:t>If you can’t certify online, visit </a:t>
            </a:r>
            <a:r>
              <a:rPr lang="en-US" sz="2000" b="1" i="0">
                <a:solidFill>
                  <a:srgbClr val="3E8A9F"/>
                </a:solidFill>
                <a:effectLst/>
                <a:latin typeface="Calibri"/>
              </a:rPr>
              <a:t>myunemployment.nj.gov/</a:t>
            </a:r>
            <a:r>
              <a:rPr lang="en-US" sz="2000" b="1" err="1">
                <a:solidFill>
                  <a:srgbClr val="3E8A9F"/>
                </a:solidFill>
                <a:latin typeface="Calibri"/>
              </a:rPr>
              <a:t>contactus</a:t>
            </a:r>
            <a:r>
              <a:rPr lang="en-US" sz="2000" b="1">
                <a:solidFill>
                  <a:srgbClr val="3E8A9F"/>
                </a:solidFill>
                <a:latin typeface="Calibri"/>
              </a:rPr>
              <a:t> </a:t>
            </a:r>
            <a:r>
              <a:rPr lang="en-US" sz="2000" i="0">
                <a:solidFill>
                  <a:srgbClr val="1C2446"/>
                </a:solidFill>
                <a:effectLst/>
                <a:latin typeface="Calibri"/>
              </a:rPr>
              <a:t>to find the right phone number.</a:t>
            </a:r>
            <a:r>
              <a:rPr lang="en-US" sz="2000">
                <a:solidFill>
                  <a:srgbClr val="1C2446"/>
                </a:solidFill>
                <a:latin typeface="Calibri"/>
              </a:rPr>
              <a:t> </a:t>
            </a:r>
            <a:endParaRPr lang="en-US" sz="20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357309197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21703" y="883966"/>
            <a:ext cx="9267624"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CERTIFICATION QUESTION: WERE YOU ABLE AND AVAILABLE TO WORK?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74583"/>
            <a:ext cx="6922071" cy="42473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457200" indent="-457200" algn="l" rtl="0" fontAlgn="base">
              <a:buClr>
                <a:srgbClr val="3E8A9F"/>
              </a:buClr>
              <a:buFont typeface="Arial" panose="020B0604020202020204" pitchFamily="34" charset="0"/>
              <a:buChar char="•"/>
            </a:pPr>
            <a:r>
              <a:rPr lang="en-US" i="0">
                <a:solidFill>
                  <a:srgbClr val="1C2446"/>
                </a:solidFill>
                <a:effectLst/>
                <a:latin typeface="Calibri" panose="020F0502020204030204" pitchFamily="34" charset="0"/>
              </a:rPr>
              <a:t>The answer to this question should be </a:t>
            </a:r>
            <a:r>
              <a:rPr lang="en-US" b="1" i="0">
                <a:solidFill>
                  <a:srgbClr val="3E8A9F"/>
                </a:solidFill>
                <a:effectLst/>
                <a:latin typeface="Calibri" panose="020F0502020204030204" pitchFamily="34" charset="0"/>
              </a:rPr>
              <a:t>YES</a:t>
            </a:r>
            <a:r>
              <a:rPr lang="en-US" i="0">
                <a:solidFill>
                  <a:srgbClr val="1C2446"/>
                </a:solidFill>
                <a:effectLst/>
                <a:latin typeface="Calibri" panose="020F0502020204030204" pitchFamily="34" charset="0"/>
              </a:rPr>
              <a:t> if you are physically able to work and you are available to report to work, and you would accept work. </a:t>
            </a:r>
          </a:p>
          <a:p>
            <a:pPr algn="l" rtl="0" fontAlgn="base">
              <a:buClr>
                <a:srgbClr val="3E8A9F"/>
              </a:buClr>
            </a:pPr>
            <a:endParaRPr lang="en-US" i="0">
              <a:solidFill>
                <a:srgbClr val="1C2446"/>
              </a:solidFill>
              <a:effectLst/>
              <a:latin typeface="Calibri" panose="020F0502020204030204" pitchFamily="34" charset="0"/>
            </a:endParaRPr>
          </a:p>
          <a:p>
            <a:pPr marL="457200" indent="-457200" fontAlgn="base">
              <a:buClr>
                <a:srgbClr val="3E8A9F"/>
              </a:buClr>
              <a:buFont typeface="Arial" panose="020B0604020202020204" pitchFamily="34" charset="0"/>
              <a:buChar char="•"/>
            </a:pPr>
            <a:r>
              <a:rPr lang="en-US" i="0">
                <a:solidFill>
                  <a:srgbClr val="1C2446"/>
                </a:solidFill>
                <a:effectLst/>
                <a:latin typeface="Calibri" panose="020F0502020204030204" pitchFamily="34" charset="0"/>
              </a:rPr>
              <a:t>Being available for work means that you must be ready to start work immediately. This includes having transportation access and no personal reasons that prevent you from working.</a:t>
            </a:r>
            <a:r>
              <a:rPr lang="en-US">
                <a:solidFill>
                  <a:srgbClr val="1C2446"/>
                </a:solidFill>
                <a:latin typeface="Calibri" panose="020F0502020204030204" pitchFamily="34" charset="0"/>
              </a:rPr>
              <a:t> You must have any valid work authorization necessary.</a:t>
            </a:r>
            <a:endParaRPr lang="en-US"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endParaRPr lang="en-US"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i="0">
                <a:solidFill>
                  <a:srgbClr val="1C2446"/>
                </a:solidFill>
                <a:effectLst/>
                <a:latin typeface="Calibri" panose="020F0502020204030204" pitchFamily="34" charset="0"/>
              </a:rPr>
              <a:t> You will not receive benefits during any week in which you are unavailable for work. For instance, if you are on vacation or traveling for a week or more, you won't be able to receive Unemployment Insurance benefits during that time. </a:t>
            </a:r>
          </a:p>
          <a:p>
            <a:pPr marL="457200" indent="-457200" algn="l" rtl="0" fontAlgn="base">
              <a:buClr>
                <a:srgbClr val="3E8A9F"/>
              </a:buClr>
              <a:buFont typeface="Arial" panose="020B0604020202020204" pitchFamily="34" charset="0"/>
              <a:buChar char="•"/>
            </a:pPr>
            <a:endParaRPr lang="en-US"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i="0">
                <a:solidFill>
                  <a:srgbClr val="1C2446"/>
                </a:solidFill>
                <a:effectLst/>
                <a:latin typeface="Calibri" panose="020F0502020204030204" pitchFamily="34" charset="0"/>
              </a:rPr>
              <a:t>If you are not physically able to work your answer should be </a:t>
            </a:r>
            <a:r>
              <a:rPr lang="en-US" b="1" i="0">
                <a:solidFill>
                  <a:srgbClr val="3E8A9F"/>
                </a:solidFill>
                <a:effectLst/>
                <a:latin typeface="Calibri" panose="020F0502020204030204" pitchFamily="34" charset="0"/>
              </a:rPr>
              <a:t>NO</a:t>
            </a:r>
            <a:r>
              <a:rPr lang="en-US" i="0">
                <a:solidFill>
                  <a:srgbClr val="1C2446"/>
                </a:solidFill>
                <a:effectLst/>
                <a:latin typeface="Calibri" panose="020F0502020204030204" pitchFamily="34" charset="0"/>
              </a:rPr>
              <a:t>. </a:t>
            </a:r>
          </a:p>
        </p:txBody>
      </p:sp>
    </p:spTree>
    <p:extLst>
      <p:ext uri="{BB962C8B-B14F-4D97-AF65-F5344CB8AC3E}">
        <p14:creationId xmlns:p14="http://schemas.microsoft.com/office/powerpoint/2010/main" val="238274797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21703" y="883966"/>
            <a:ext cx="9267624"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CERTIFICATION QUESTION: WERE YOU </a:t>
            </a:r>
            <a:r>
              <a:rPr lang="en-US" sz="3600" b="1">
                <a:solidFill>
                  <a:srgbClr val="FAF9F6"/>
                </a:solidFill>
              </a:rPr>
              <a:t>ACTIVELY SEEKING </a:t>
            </a:r>
            <a:r>
              <a:rPr kumimoji="0" lang="en-US" sz="3600" b="1" i="0" u="none" strike="noStrike" cap="none" spc="0" normalizeH="0" baseline="0">
                <a:ln>
                  <a:noFill/>
                </a:ln>
                <a:solidFill>
                  <a:srgbClr val="FAF9F6"/>
                </a:solidFill>
                <a:effectLst/>
                <a:uFillTx/>
                <a:ea typeface="+mn-ea"/>
                <a:cs typeface="+mn-cs"/>
                <a:sym typeface="Calibri"/>
              </a:rPr>
              <a:t>WORK?</a:t>
            </a:r>
            <a:endParaRPr lang="en-US"/>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61369"/>
            <a:ext cx="6922071" cy="37856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panose="020B0604020202020204" pitchFamily="34" charset="0"/>
              <a:buChar char="•"/>
            </a:pPr>
            <a:r>
              <a:rPr lang="en-US" sz="2400">
                <a:solidFill>
                  <a:srgbClr val="1C2446"/>
                </a:solidFill>
              </a:rPr>
              <a:t>If you actively searched for work, you should answer </a:t>
            </a:r>
            <a:r>
              <a:rPr lang="en-US" sz="2400" b="1">
                <a:solidFill>
                  <a:srgbClr val="3E8A9F"/>
                </a:solidFill>
                <a:latin typeface="Calibri"/>
              </a:rPr>
              <a:t>YES</a:t>
            </a:r>
            <a:r>
              <a:rPr lang="en-US" sz="2400">
                <a:solidFill>
                  <a:srgbClr val="1C2446"/>
                </a:solidFill>
              </a:rPr>
              <a:t>. Telephone, internet and in-person contacts, as well as sending resumes, are all acceptable work search activities.</a:t>
            </a:r>
          </a:p>
          <a:p>
            <a:pPr>
              <a:buClr>
                <a:srgbClr val="3E8A9F"/>
              </a:buClr>
              <a:buFont typeface="Arial" panose="020B0604020202020204" pitchFamily="34" charset="0"/>
            </a:pPr>
            <a:endParaRPr lang="en-US" sz="2400">
              <a:solidFill>
                <a:srgbClr val="1C2446"/>
              </a:solidFill>
            </a:endParaRPr>
          </a:p>
          <a:p>
            <a:pPr marL="457200" indent="-457200">
              <a:buClr>
                <a:srgbClr val="3E8A9F"/>
              </a:buClr>
              <a:buFont typeface="Arial" panose="020B0604020202020204" pitchFamily="34" charset="0"/>
              <a:buChar char="•"/>
            </a:pPr>
            <a:r>
              <a:rPr lang="en-US" sz="2400">
                <a:solidFill>
                  <a:srgbClr val="1C2446"/>
                </a:solidFill>
              </a:rPr>
              <a:t>Otherwise, your answer should be </a:t>
            </a:r>
            <a:r>
              <a:rPr lang="en-US" sz="2400" b="1" i="0">
                <a:solidFill>
                  <a:srgbClr val="3E8A9F"/>
                </a:solidFill>
                <a:effectLst/>
                <a:latin typeface="Calibri"/>
              </a:rPr>
              <a:t>NO</a:t>
            </a:r>
            <a:r>
              <a:rPr lang="en-US" sz="2400">
                <a:solidFill>
                  <a:srgbClr val="1C2446"/>
                </a:solidFill>
              </a:rPr>
              <a:t>.</a:t>
            </a:r>
          </a:p>
          <a:p>
            <a:pPr>
              <a:buClr>
                <a:srgbClr val="3E8A9F"/>
              </a:buClr>
              <a:buFont typeface="Arial" panose="020B0604020202020204" pitchFamily="34" charset="0"/>
            </a:pPr>
            <a:endParaRPr lang="en-US" sz="2400">
              <a:solidFill>
                <a:srgbClr val="1C2446"/>
              </a:solidFill>
            </a:endParaRPr>
          </a:p>
          <a:p>
            <a:pPr marL="457200" indent="-457200">
              <a:buClr>
                <a:srgbClr val="3E8A9F"/>
              </a:buClr>
              <a:buFont typeface="Arial" panose="020B0604020202020204" pitchFamily="34" charset="0"/>
              <a:buChar char="•"/>
            </a:pPr>
            <a:r>
              <a:rPr lang="en-US" sz="2400">
                <a:solidFill>
                  <a:srgbClr val="1C2446"/>
                </a:solidFill>
              </a:rPr>
              <a:t>Learn more at </a:t>
            </a:r>
            <a:r>
              <a:rPr lang="en-US" sz="2400" b="1">
                <a:solidFill>
                  <a:srgbClr val="3E8A9F"/>
                </a:solidFill>
                <a:latin typeface="Calibri"/>
              </a:rPr>
              <a:t>myunemployment.nj.gov/</a:t>
            </a:r>
            <a:r>
              <a:rPr lang="en-US" sz="2400" b="1" err="1">
                <a:solidFill>
                  <a:srgbClr val="3E8A9F"/>
                </a:solidFill>
                <a:latin typeface="Calibri"/>
              </a:rPr>
              <a:t>worksearch</a:t>
            </a:r>
            <a:r>
              <a:rPr lang="en-US" sz="2400">
                <a:solidFill>
                  <a:srgbClr val="3E8A9F"/>
                </a:solidFill>
              </a:rPr>
              <a:t> </a:t>
            </a:r>
          </a:p>
          <a:p>
            <a:pPr marL="457200" indent="-457200" algn="l">
              <a:buClr>
                <a:srgbClr val="3E8A9F"/>
              </a:buClr>
              <a:buFont typeface="Arial" panose="020B0604020202020204" pitchFamily="34" charset="0"/>
              <a:buChar char="•"/>
            </a:pPr>
            <a:endParaRPr lang="en-US" sz="24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286511601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JOB SEARCH &amp; TRAINING OPPORTUNITIES </a:t>
            </a:r>
            <a:endParaRPr lang="en-US" sz="3600" b="1">
              <a:solidFill>
                <a:srgbClr val="FAF9F6"/>
              </a:solidFill>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09" y="2161369"/>
            <a:ext cx="8088829" cy="15696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a:buClr>
                <a:srgbClr val="3E8A9F"/>
              </a:buClr>
            </a:pPr>
            <a:r>
              <a:rPr lang="en-US" sz="3200">
                <a:solidFill>
                  <a:srgbClr val="1C2446"/>
                </a:solidFill>
              </a:rPr>
              <a:t>Learn about NJDOL’s free career services at </a:t>
            </a:r>
            <a:r>
              <a:rPr lang="en-US" sz="3200" b="1">
                <a:solidFill>
                  <a:srgbClr val="3E8A9F"/>
                </a:solidFill>
              </a:rPr>
              <a:t>nj.gov/labor/</a:t>
            </a:r>
            <a:r>
              <a:rPr lang="en-US" sz="3200" b="1" err="1">
                <a:solidFill>
                  <a:srgbClr val="3E8A9F"/>
                </a:solidFill>
              </a:rPr>
              <a:t>careerservices</a:t>
            </a:r>
            <a:r>
              <a:rPr lang="en-US" sz="3200" b="1">
                <a:solidFill>
                  <a:srgbClr val="3E8A9F"/>
                </a:solidFill>
              </a:rPr>
              <a:t> </a:t>
            </a:r>
          </a:p>
          <a:p>
            <a:pPr>
              <a:buClr>
                <a:srgbClr val="3E8A9F"/>
              </a:buClr>
            </a:pPr>
            <a:r>
              <a:rPr lang="en-US" sz="3200">
                <a:solidFill>
                  <a:srgbClr val="1C2446"/>
                </a:solidFill>
              </a:rPr>
              <a:t> </a:t>
            </a:r>
            <a:endParaRPr lang="en-US" sz="3200" b="1" i="0">
              <a:solidFill>
                <a:srgbClr val="3E8A9F"/>
              </a:solidFill>
              <a:effectLst/>
              <a:latin typeface="Calibri" panose="020F0502020204030204" pitchFamily="34" charset="0"/>
            </a:endParaRPr>
          </a:p>
        </p:txBody>
      </p:sp>
    </p:spTree>
    <p:extLst>
      <p:ext uri="{BB962C8B-B14F-4D97-AF65-F5344CB8AC3E}">
        <p14:creationId xmlns:p14="http://schemas.microsoft.com/office/powerpoint/2010/main" val="406403320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2"/>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3"/>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21703" y="883966"/>
            <a:ext cx="9267624"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CERTIFICATION QUESTION: </a:t>
            </a:r>
            <a:r>
              <a:rPr lang="en-US" sz="3600" b="1">
                <a:solidFill>
                  <a:srgbClr val="FAF9F6"/>
                </a:solidFill>
              </a:rPr>
              <a:t>DID </a:t>
            </a:r>
            <a:r>
              <a:rPr kumimoji="0" lang="en-US" sz="3600" b="1" i="0" u="none" strike="noStrike" cap="none" spc="0" normalizeH="0" baseline="0">
                <a:ln>
                  <a:noFill/>
                </a:ln>
                <a:solidFill>
                  <a:srgbClr val="FAF9F6"/>
                </a:solidFill>
                <a:effectLst/>
                <a:uFillTx/>
                <a:ea typeface="+mn-ea"/>
                <a:cs typeface="+mn-cs"/>
                <a:sym typeface="Calibri"/>
              </a:rPr>
              <a:t>YOU </a:t>
            </a:r>
            <a:r>
              <a:rPr lang="en-US" sz="3600" b="1">
                <a:solidFill>
                  <a:srgbClr val="FAF9F6"/>
                </a:solidFill>
              </a:rPr>
              <a:t>REFUSE ANY </a:t>
            </a:r>
            <a:r>
              <a:rPr kumimoji="0" lang="en-US" sz="3600" b="1" i="0" u="none" strike="noStrike" cap="none" spc="0" normalizeH="0" baseline="0">
                <a:ln>
                  <a:noFill/>
                </a:ln>
                <a:solidFill>
                  <a:srgbClr val="FAF9F6"/>
                </a:solidFill>
                <a:effectLst/>
                <a:uFillTx/>
                <a:ea typeface="+mn-ea"/>
                <a:cs typeface="+mn-cs"/>
                <a:sym typeface="Calibri"/>
              </a:rPr>
              <a:t>WORK?</a:t>
            </a:r>
            <a:endParaRPr lang="en-US" sz="3600" b="1">
              <a:solidFill>
                <a:srgbClr val="FAF9F6"/>
              </a:solidFill>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240652"/>
            <a:ext cx="6922071" cy="40934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panose="020B0604020202020204" pitchFamily="34" charset="0"/>
              <a:buChar char="•"/>
            </a:pPr>
            <a:r>
              <a:rPr lang="en-US" sz="2000">
                <a:solidFill>
                  <a:srgbClr val="1C2446"/>
                </a:solidFill>
              </a:rPr>
              <a:t>If you did not refuse an offer of </a:t>
            </a:r>
            <a:r>
              <a:rPr lang="en-US" sz="2000" b="1" u="sng">
                <a:solidFill>
                  <a:srgbClr val="3E8A9F"/>
                </a:solidFill>
                <a:hlinkClick r:id="rId4">
                  <a:extLst>
                    <a:ext uri="{A12FA001-AC4F-418D-AE19-62706E023703}">
                      <ahyp:hlinkClr xmlns:ahyp="http://schemas.microsoft.com/office/drawing/2018/hyperlinkcolor" val="tx"/>
                    </a:ext>
                  </a:extLst>
                </a:hlinkClick>
              </a:rPr>
              <a:t>suitable work</a:t>
            </a:r>
            <a:r>
              <a:rPr lang="en-US" sz="2000">
                <a:solidFill>
                  <a:srgbClr val="1C2446"/>
                </a:solidFill>
              </a:rPr>
              <a:t>, you should answer</a:t>
            </a:r>
            <a:r>
              <a:rPr lang="en-US" sz="2000" b="1">
                <a:solidFill>
                  <a:srgbClr val="1C2446"/>
                </a:solidFill>
              </a:rPr>
              <a:t> </a:t>
            </a:r>
            <a:r>
              <a:rPr lang="en-US" sz="2000" b="1">
                <a:solidFill>
                  <a:srgbClr val="3E8A9F"/>
                </a:solidFill>
              </a:rPr>
              <a:t>NO</a:t>
            </a:r>
            <a:r>
              <a:rPr lang="en-US" sz="2000">
                <a:solidFill>
                  <a:srgbClr val="1C2446"/>
                </a:solidFill>
              </a:rPr>
              <a:t>. If you did refuse an offer of work, you should answer </a:t>
            </a:r>
            <a:r>
              <a:rPr lang="en-US" sz="2000" b="1">
                <a:solidFill>
                  <a:srgbClr val="3E8A9F"/>
                </a:solidFill>
                <a:latin typeface="Calibri"/>
              </a:rPr>
              <a:t>YES</a:t>
            </a:r>
            <a:r>
              <a:rPr lang="en-US" sz="2000">
                <a:solidFill>
                  <a:srgbClr val="1C2446"/>
                </a:solidFill>
              </a:rPr>
              <a:t>.</a:t>
            </a:r>
          </a:p>
          <a:p>
            <a:pPr>
              <a:buClr>
                <a:srgbClr val="3E8A9F"/>
              </a:buClr>
            </a:pPr>
            <a:endParaRPr lang="en-US" sz="2000">
              <a:solidFill>
                <a:srgbClr val="1C2446"/>
              </a:solidFill>
            </a:endParaRPr>
          </a:p>
          <a:p>
            <a:pPr marL="457200" indent="-457200">
              <a:buClr>
                <a:srgbClr val="3E8A9F"/>
              </a:buClr>
              <a:buFont typeface="Arial" panose="020B0604020202020204" pitchFamily="34" charset="0"/>
              <a:buChar char="•"/>
            </a:pPr>
            <a:r>
              <a:rPr lang="en-US" sz="2000">
                <a:solidFill>
                  <a:srgbClr val="1C2446"/>
                </a:solidFill>
              </a:rPr>
              <a:t>The definition of a "Suitable Job" is fitted to each person, depending on where they live, their skills, experience and past salary. While you are unemployed, you will look for a job similar to your last job (distance traveled, job duties, and salary). As you remain unemployed, you will be expected to revise your minimum job requirements</a:t>
            </a:r>
            <a:r>
              <a:rPr lang="en-US" sz="2000">
                <a:solidFill>
                  <a:srgbClr val="1C2446"/>
                </a:solidFill>
                <a:latin typeface="Calibri"/>
              </a:rPr>
              <a:t>. For example, you may have to travel a greater distance, accept a different type of job, or accept a lower starting salary.</a:t>
            </a:r>
            <a:endParaRPr lang="en-US" sz="2000">
              <a:solidFill>
                <a:srgbClr val="1C2446"/>
              </a:solidFill>
            </a:endParaRPr>
          </a:p>
          <a:p>
            <a:pPr marL="457200" indent="-457200" algn="l">
              <a:buClr>
                <a:srgbClr val="3E8A9F"/>
              </a:buClr>
              <a:buFont typeface="Arial" panose="020B0604020202020204" pitchFamily="34" charset="0"/>
              <a:buChar char="•"/>
            </a:pPr>
            <a:endParaRPr lang="en-US" sz="20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341045622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21703" y="883966"/>
            <a:ext cx="9267624"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CERTIFICATION QUESTION: </a:t>
            </a:r>
            <a:r>
              <a:rPr lang="en-US" sz="3600" b="1">
                <a:solidFill>
                  <a:srgbClr val="FAF9F6"/>
                </a:solidFill>
              </a:rPr>
              <a:t>WERE </a:t>
            </a:r>
            <a:r>
              <a:rPr kumimoji="0" lang="en-US" sz="3600" b="1" i="0" u="none" strike="noStrike" cap="none" spc="0" normalizeH="0" baseline="0">
                <a:ln>
                  <a:noFill/>
                </a:ln>
                <a:solidFill>
                  <a:srgbClr val="FAF9F6"/>
                </a:solidFill>
                <a:effectLst/>
                <a:uFillTx/>
                <a:ea typeface="+mn-ea"/>
                <a:cs typeface="+mn-cs"/>
                <a:sym typeface="Calibri"/>
              </a:rPr>
              <a:t>YOU </a:t>
            </a:r>
            <a:r>
              <a:rPr lang="en-US" sz="3600" b="1">
                <a:solidFill>
                  <a:srgbClr val="FAF9F6"/>
                </a:solidFill>
              </a:rPr>
              <a:t>ATTENDING SCHOOL OR JOB TRAINING</a:t>
            </a:r>
            <a:r>
              <a:rPr kumimoji="0" lang="en-US" sz="3600" b="1" i="0" u="none" strike="noStrike" cap="none" spc="0" normalizeH="0" baseline="0">
                <a:ln>
                  <a:noFill/>
                </a:ln>
                <a:solidFill>
                  <a:srgbClr val="FAF9F6"/>
                </a:solidFill>
                <a:effectLst/>
                <a:uFillTx/>
                <a:ea typeface="+mn-ea"/>
                <a:cs typeface="+mn-cs"/>
                <a:sym typeface="Calibri"/>
              </a:rPr>
              <a:t>?</a:t>
            </a:r>
            <a:endParaRPr lang="en-US"/>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87797"/>
            <a:ext cx="6922071" cy="22467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a:buClr>
                <a:srgbClr val="3E8A9F"/>
              </a:buClr>
            </a:pPr>
            <a:r>
              <a:rPr lang="en-US" sz="2800">
                <a:solidFill>
                  <a:srgbClr val="1C2446"/>
                </a:solidFill>
              </a:rPr>
              <a:t>If you are</a:t>
            </a:r>
            <a:r>
              <a:rPr lang="en-US" sz="2800">
                <a:solidFill>
                  <a:srgbClr val="1C2446"/>
                </a:solidFill>
                <a:latin typeface="Calibri"/>
              </a:rPr>
              <a:t> attending school or training</a:t>
            </a:r>
            <a:r>
              <a:rPr lang="en-US" sz="2800">
                <a:solidFill>
                  <a:srgbClr val="1C2446"/>
                </a:solidFill>
              </a:rPr>
              <a:t>, answer </a:t>
            </a:r>
            <a:r>
              <a:rPr lang="en-US" sz="2800" b="1">
                <a:solidFill>
                  <a:srgbClr val="3E8A9F"/>
                </a:solidFill>
              </a:rPr>
              <a:t>YES</a:t>
            </a:r>
            <a:r>
              <a:rPr lang="en-US" sz="2800">
                <a:solidFill>
                  <a:srgbClr val="1C2446"/>
                </a:solidFill>
                <a:latin typeface="Calibri"/>
              </a:rPr>
              <a:t>. Otherwise</a:t>
            </a:r>
            <a:r>
              <a:rPr lang="en-US" sz="2800">
                <a:solidFill>
                  <a:srgbClr val="1C2446"/>
                </a:solidFill>
              </a:rPr>
              <a:t>, your answer should be</a:t>
            </a:r>
            <a:r>
              <a:rPr lang="en-US" sz="2800" b="1">
                <a:solidFill>
                  <a:srgbClr val="3E8A9F"/>
                </a:solidFill>
              </a:rPr>
              <a:t> NO</a:t>
            </a:r>
            <a:r>
              <a:rPr lang="en-US" sz="2800">
                <a:solidFill>
                  <a:srgbClr val="1C2446"/>
                </a:solidFill>
              </a:rPr>
              <a:t>.</a:t>
            </a:r>
          </a:p>
          <a:p>
            <a:pPr marL="457200" indent="-457200">
              <a:buClr>
                <a:srgbClr val="3E8A9F"/>
              </a:buClr>
              <a:buFont typeface="Arial" panose="020B0604020202020204" pitchFamily="34" charset="0"/>
              <a:buChar char="•"/>
            </a:pPr>
            <a:endParaRPr lang="en-US" sz="2800">
              <a:solidFill>
                <a:srgbClr val="1C2446"/>
              </a:solidFill>
            </a:endParaRPr>
          </a:p>
          <a:p>
            <a:pPr algn="l">
              <a:buClr>
                <a:srgbClr val="3E8A9F"/>
              </a:buClr>
            </a:pPr>
            <a:endParaRPr lang="en-US" sz="28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328735179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65511" y="1055446"/>
            <a:ext cx="7306889"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4800" b="1" i="0" u="none" strike="noStrike" cap="none" spc="0" normalizeH="0" baseline="0">
                <a:ln>
                  <a:noFill/>
                </a:ln>
                <a:solidFill>
                  <a:srgbClr val="FAF9F6"/>
                </a:solidFill>
                <a:effectLst/>
                <a:uFillTx/>
                <a:ea typeface="+mn-ea"/>
                <a:cs typeface="+mn-cs"/>
                <a:sym typeface="Calibri"/>
              </a:rPr>
              <a:t>LEGAL DISCLAIMER</a:t>
            </a: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1" y="2209493"/>
            <a:ext cx="6695648" cy="1477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285750" indent="-285750" algn="l" rtl="0" fontAlgn="base">
              <a:buClr>
                <a:srgbClr val="3E8A9F"/>
              </a:buClr>
              <a:buFont typeface="Arial" panose="020B0604020202020204" pitchFamily="34" charset="0"/>
              <a:buChar char="•"/>
            </a:pPr>
            <a:r>
              <a:rPr lang="en-US" dirty="0">
                <a:solidFill>
                  <a:srgbClr val="1C2446"/>
                </a:solidFill>
                <a:latin typeface="Calibri" panose="020F0502020204030204" pitchFamily="34" charset="0"/>
              </a:rPr>
              <a:t>T</a:t>
            </a:r>
            <a:r>
              <a:rPr lang="en-US" sz="1800" i="0" dirty="0">
                <a:solidFill>
                  <a:srgbClr val="1C2446"/>
                </a:solidFill>
                <a:effectLst/>
                <a:latin typeface="Calibri" panose="020F0502020204030204" pitchFamily="34" charset="0"/>
              </a:rPr>
              <a:t>his presentation provides general information, not legal advice. ​ </a:t>
            </a:r>
            <a:endParaRPr lang="en-US" i="0" dirty="0">
              <a:solidFill>
                <a:srgbClr val="1C2446"/>
              </a:solidFill>
              <a:effectLst/>
              <a:latin typeface="Calibri" panose="020F0502020204030204" pitchFamily="34" charset="0"/>
            </a:endParaRPr>
          </a:p>
          <a:p>
            <a:pPr marL="285750" indent="-285750" algn="l" rtl="0" fontAlgn="base">
              <a:buClr>
                <a:srgbClr val="3E8A9F"/>
              </a:buClr>
              <a:buFont typeface="Arial" panose="020B0604020202020204" pitchFamily="34" charset="0"/>
              <a:buChar char="•"/>
            </a:pPr>
            <a:endParaRPr lang="en-US" sz="1800" i="0">
              <a:solidFill>
                <a:srgbClr val="1C2446"/>
              </a:solidFill>
              <a:effectLst/>
              <a:latin typeface="Calibri" panose="020F0502020204030204" pitchFamily="34" charset="0"/>
            </a:endParaRPr>
          </a:p>
          <a:p>
            <a:pPr marL="285750" indent="-285750" algn="l" rtl="0" fontAlgn="base">
              <a:buClr>
                <a:srgbClr val="3E8A9F"/>
              </a:buClr>
              <a:buFont typeface="Arial" panose="020B0604020202020204" pitchFamily="34" charset="0"/>
              <a:buChar char="•"/>
            </a:pPr>
            <a:r>
              <a:rPr lang="en-US" sz="1800" i="0">
                <a:solidFill>
                  <a:srgbClr val="1C2446"/>
                </a:solidFill>
                <a:effectLst/>
                <a:latin typeface="Calibri" panose="020F0502020204030204" pitchFamily="34" charset="0"/>
              </a:rPr>
              <a:t>The </a:t>
            </a:r>
            <a:r>
              <a:rPr lang="en-US" sz="1800" i="0" dirty="0">
                <a:solidFill>
                  <a:srgbClr val="1C2446"/>
                </a:solidFill>
                <a:effectLst/>
                <a:latin typeface="Calibri" panose="020F0502020204030204" pitchFamily="34" charset="0"/>
              </a:rPr>
              <a:t>NJ Register and the NJ Administrative Code remain the official sources for regulatory information published by the NJDOL. ​ </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21703" y="883966"/>
            <a:ext cx="9267624"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CERTIFICATION QUESTION: </a:t>
            </a:r>
            <a:r>
              <a:rPr lang="en-US" sz="3600" b="1">
                <a:solidFill>
                  <a:srgbClr val="FAF9F6"/>
                </a:solidFill>
              </a:rPr>
              <a:t>DID </a:t>
            </a:r>
            <a:r>
              <a:rPr kumimoji="0" lang="en-US" sz="3600" b="1" i="0" u="none" strike="noStrike" cap="none" spc="0" normalizeH="0" baseline="0">
                <a:ln>
                  <a:noFill/>
                </a:ln>
                <a:solidFill>
                  <a:srgbClr val="FAF9F6"/>
                </a:solidFill>
                <a:effectLst/>
                <a:uFillTx/>
                <a:ea typeface="+mn-ea"/>
                <a:cs typeface="+mn-cs"/>
                <a:sym typeface="Calibri"/>
              </a:rPr>
              <a:t>YOU </a:t>
            </a:r>
            <a:r>
              <a:rPr lang="en-US" sz="3600" b="1">
                <a:solidFill>
                  <a:srgbClr val="FAF9F6"/>
                </a:solidFill>
              </a:rPr>
              <a:t>RECEIVE HOLIDAY OR VACATION PAY? </a:t>
            </a: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201010"/>
            <a:ext cx="6922071" cy="22467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r>
              <a:rPr lang="en-US" sz="2800">
                <a:solidFill>
                  <a:srgbClr val="1C2446"/>
                </a:solidFill>
              </a:rPr>
              <a:t>If you receive any type of wage while you are</a:t>
            </a:r>
            <a:r>
              <a:rPr lang="en-US" sz="2800">
                <a:solidFill>
                  <a:srgbClr val="1C2446"/>
                </a:solidFill>
                <a:latin typeface="Calibri"/>
              </a:rPr>
              <a:t> not working</a:t>
            </a:r>
            <a:r>
              <a:rPr lang="en-US" sz="2800">
                <a:solidFill>
                  <a:srgbClr val="1C2446"/>
                </a:solidFill>
              </a:rPr>
              <a:t>, answer </a:t>
            </a:r>
            <a:r>
              <a:rPr lang="en-US" sz="2800" b="1">
                <a:solidFill>
                  <a:srgbClr val="3E8A9F"/>
                </a:solidFill>
              </a:rPr>
              <a:t>YES</a:t>
            </a:r>
            <a:r>
              <a:rPr lang="en-US" sz="2800">
                <a:solidFill>
                  <a:srgbClr val="1C2446"/>
                </a:solidFill>
                <a:latin typeface="Calibri"/>
              </a:rPr>
              <a:t>. We will send an e-Adjudication link to determine if it should be reported as earnings. If </a:t>
            </a:r>
            <a:r>
              <a:rPr lang="en-US" sz="2800">
                <a:solidFill>
                  <a:srgbClr val="1C2446"/>
                </a:solidFill>
              </a:rPr>
              <a:t>not, your answer should be </a:t>
            </a:r>
            <a:r>
              <a:rPr lang="en-US" sz="2800" b="1">
                <a:solidFill>
                  <a:srgbClr val="3E8A9F"/>
                </a:solidFill>
              </a:rPr>
              <a:t>NO</a:t>
            </a:r>
            <a:r>
              <a:rPr lang="en-US" sz="2800">
                <a:solidFill>
                  <a:srgbClr val="1C2446"/>
                </a:solidFill>
              </a:rPr>
              <a:t>.</a:t>
            </a:r>
            <a:endParaRPr lang="en-US" sz="28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415432394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2"/>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3"/>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21703" y="883966"/>
            <a:ext cx="9028323" cy="9541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2800" b="1" i="0" u="none" strike="noStrike" cap="none" spc="0" normalizeH="0" baseline="0">
                <a:ln>
                  <a:noFill/>
                </a:ln>
                <a:solidFill>
                  <a:srgbClr val="FAF9F6"/>
                </a:solidFill>
                <a:effectLst/>
                <a:uFillTx/>
                <a:ea typeface="+mn-ea"/>
                <a:cs typeface="+mn-cs"/>
                <a:sym typeface="Calibri"/>
              </a:rPr>
              <a:t>CERTIFICATION QUESTION: </a:t>
            </a:r>
            <a:r>
              <a:rPr lang="en-US" sz="2800" b="1">
                <a:solidFill>
                  <a:srgbClr val="FAF9F6"/>
                </a:solidFill>
              </a:rPr>
              <a:t>ARE YOU RECEIVNG OR HAVE </a:t>
            </a:r>
            <a:r>
              <a:rPr kumimoji="0" lang="en-US" sz="2800" b="1" i="0" u="none" strike="noStrike" cap="none" spc="0" normalizeH="0" baseline="0">
                <a:ln>
                  <a:noFill/>
                </a:ln>
                <a:solidFill>
                  <a:srgbClr val="FAF9F6"/>
                </a:solidFill>
                <a:effectLst/>
                <a:uFillTx/>
                <a:ea typeface="+mn-ea"/>
                <a:cs typeface="+mn-cs"/>
                <a:sym typeface="Calibri"/>
              </a:rPr>
              <a:t>YOU </a:t>
            </a:r>
            <a:r>
              <a:rPr lang="en-US" sz="2800" b="1">
                <a:solidFill>
                  <a:srgbClr val="FAF9F6"/>
                </a:solidFill>
              </a:rPr>
              <a:t>APPLIED FOR A PENSION OR OTHER RETIREMENT PAY?</a:t>
            </a:r>
            <a:endParaRPr lang="en-US" sz="1400"/>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48155"/>
            <a:ext cx="6922071" cy="35394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r>
              <a:rPr lang="en-US" sz="2800">
                <a:solidFill>
                  <a:srgbClr val="1C2446"/>
                </a:solidFill>
              </a:rPr>
              <a:t>You should answer </a:t>
            </a:r>
            <a:r>
              <a:rPr lang="en-US" sz="2800" b="1">
                <a:solidFill>
                  <a:srgbClr val="3E8A9F"/>
                </a:solidFill>
              </a:rPr>
              <a:t>YES</a:t>
            </a:r>
            <a:r>
              <a:rPr lang="en-US" sz="2800">
                <a:solidFill>
                  <a:srgbClr val="1C2446"/>
                </a:solidFill>
              </a:rPr>
              <a:t> if you are currently receiving pension or other retirement benefit payments from a </a:t>
            </a:r>
            <a:r>
              <a:rPr lang="en-US" sz="2800">
                <a:solidFill>
                  <a:srgbClr val="1C2446"/>
                </a:solidFill>
                <a:latin typeface="Calibri"/>
              </a:rPr>
              <a:t>listed </a:t>
            </a:r>
            <a:r>
              <a:rPr lang="en-US" sz="2800">
                <a:solidFill>
                  <a:srgbClr val="1C2446"/>
                </a:solidFill>
              </a:rPr>
              <a:t>employer. </a:t>
            </a:r>
          </a:p>
          <a:p>
            <a:endParaRPr lang="en-US" sz="2800">
              <a:solidFill>
                <a:srgbClr val="1C2446"/>
              </a:solidFill>
            </a:endParaRPr>
          </a:p>
          <a:p>
            <a:r>
              <a:rPr lang="en-US" sz="2800">
                <a:solidFill>
                  <a:srgbClr val="1C2446"/>
                </a:solidFill>
              </a:rPr>
              <a:t>If you are</a:t>
            </a:r>
            <a:r>
              <a:rPr lang="en-US" sz="2800">
                <a:solidFill>
                  <a:srgbClr val="1C2446"/>
                </a:solidFill>
                <a:latin typeface="Calibri"/>
              </a:rPr>
              <a:t> not receiving pension payments or are receiving pension from an employer who is </a:t>
            </a:r>
            <a:r>
              <a:rPr lang="en-US" sz="2800">
                <a:solidFill>
                  <a:srgbClr val="1C2446"/>
                </a:solidFill>
              </a:rPr>
              <a:t>not listed, you should answer </a:t>
            </a:r>
            <a:r>
              <a:rPr lang="en-US" sz="2800" b="1">
                <a:solidFill>
                  <a:srgbClr val="3E8A9F"/>
                </a:solidFill>
              </a:rPr>
              <a:t>NO.</a:t>
            </a:r>
          </a:p>
          <a:p>
            <a:endParaRPr lang="en-US" sz="28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337771507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21703" y="883966"/>
            <a:ext cx="8843329" cy="10772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200" b="1" i="0" u="none" strike="noStrike" cap="none" spc="0" normalizeH="0" baseline="0">
                <a:ln>
                  <a:noFill/>
                </a:ln>
                <a:solidFill>
                  <a:srgbClr val="FAF9F6"/>
                </a:solidFill>
                <a:effectLst/>
                <a:uFillTx/>
                <a:ea typeface="+mn-ea"/>
                <a:cs typeface="+mn-cs"/>
                <a:sym typeface="Calibri"/>
              </a:rPr>
              <a:t>CERTIFICATION QUESTION: </a:t>
            </a:r>
            <a:r>
              <a:rPr lang="en-US" sz="3200" b="1">
                <a:solidFill>
                  <a:srgbClr val="FAF9F6"/>
                </a:solidFill>
              </a:rPr>
              <a:t>DID </a:t>
            </a:r>
            <a:r>
              <a:rPr kumimoji="0" lang="en-US" sz="3200" b="1" i="0" u="none" strike="noStrike" cap="none" spc="0" normalizeH="0" baseline="0">
                <a:ln>
                  <a:noFill/>
                </a:ln>
                <a:solidFill>
                  <a:srgbClr val="FAF9F6"/>
                </a:solidFill>
                <a:effectLst/>
                <a:uFillTx/>
                <a:ea typeface="+mn-ea"/>
                <a:cs typeface="+mn-cs"/>
                <a:sym typeface="Calibri"/>
              </a:rPr>
              <a:t>YOU </a:t>
            </a:r>
            <a:r>
              <a:rPr lang="en-US" sz="3200" b="1">
                <a:solidFill>
                  <a:srgbClr val="FAF9F6"/>
                </a:solidFill>
              </a:rPr>
              <a:t>WORK BETWEEN MM-DD-YYYY AND MM-DD-YYYY?</a:t>
            </a: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74583"/>
            <a:ext cx="6922071" cy="3970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a:buChar char="•"/>
            </a:pPr>
            <a:r>
              <a:rPr lang="en-US" sz="2800">
                <a:solidFill>
                  <a:srgbClr val="1C2446"/>
                </a:solidFill>
              </a:rPr>
              <a:t>If you did any work (</a:t>
            </a:r>
            <a:r>
              <a:rPr lang="en-US" sz="2800">
                <a:solidFill>
                  <a:srgbClr val="1C2446"/>
                </a:solidFill>
                <a:latin typeface="Calibri"/>
              </a:rPr>
              <a:t>or received any payment for any completed past work) between the designated dates, answer </a:t>
            </a:r>
            <a:r>
              <a:rPr lang="en-US" sz="2800" b="1">
                <a:solidFill>
                  <a:srgbClr val="3E8A9F"/>
                </a:solidFill>
                <a:latin typeface="Calibri"/>
              </a:rPr>
              <a:t>YES </a:t>
            </a:r>
            <a:r>
              <a:rPr lang="en-US" sz="2800">
                <a:solidFill>
                  <a:srgbClr val="1C2446"/>
                </a:solidFill>
                <a:latin typeface="Calibri"/>
              </a:rPr>
              <a:t>and report what you earned. </a:t>
            </a:r>
            <a:endParaRPr lang="en-US"/>
          </a:p>
          <a:p>
            <a:pPr marL="457200" indent="-457200">
              <a:buClr>
                <a:srgbClr val="3E8A9F"/>
              </a:buClr>
              <a:buFont typeface="Arial"/>
              <a:buChar char="•"/>
            </a:pPr>
            <a:endParaRPr lang="en-US" sz="2800">
              <a:solidFill>
                <a:srgbClr val="1C2446"/>
              </a:solidFill>
              <a:latin typeface="Calibri"/>
            </a:endParaRPr>
          </a:p>
          <a:p>
            <a:pPr marL="457200" indent="-457200">
              <a:buClr>
                <a:srgbClr val="3E8A9F"/>
              </a:buClr>
              <a:buFont typeface="Arial"/>
              <a:buChar char="•"/>
            </a:pPr>
            <a:r>
              <a:rPr lang="en-US" sz="2800">
                <a:solidFill>
                  <a:srgbClr val="1C2446"/>
                </a:solidFill>
                <a:latin typeface="Calibri"/>
              </a:rPr>
              <a:t>Report wages from an employer the week they were earned; report self-employment</a:t>
            </a:r>
            <a:r>
              <a:rPr lang="en-US" sz="2800">
                <a:solidFill>
                  <a:srgbClr val="1C2446"/>
                </a:solidFill>
              </a:rPr>
              <a:t> income the week it was received.</a:t>
            </a:r>
          </a:p>
          <a:p>
            <a:pPr marL="457200" indent="-457200">
              <a:buClr>
                <a:srgbClr val="3E8A9F"/>
              </a:buClr>
              <a:buFont typeface="Arial"/>
              <a:buChar char="•"/>
            </a:pPr>
            <a:endParaRPr lang="en-US" sz="28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604462980"/>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88610" y="1116958"/>
            <a:ext cx="9267624"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PROBLEM WITH YOUR CLAIM? STILL CERTIFY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08513"/>
            <a:ext cx="7103690" cy="43242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457200" indent="-457200" algn="l" rtl="0" fontAlgn="base">
              <a:buClr>
                <a:srgbClr val="3E8A9F"/>
              </a:buClr>
              <a:buFont typeface="Arial" panose="020B0604020202020204" pitchFamily="34" charset="0"/>
              <a:buChar char="•"/>
            </a:pPr>
            <a:r>
              <a:rPr lang="en-US" sz="2500" i="0">
                <a:solidFill>
                  <a:srgbClr val="1C2446"/>
                </a:solidFill>
                <a:effectLst/>
                <a:latin typeface="Calibri" panose="020F0502020204030204" pitchFamily="34" charset="0"/>
              </a:rPr>
              <a:t>If you are resolving a problem with your claim or appealing a denial,</a:t>
            </a:r>
            <a:r>
              <a:rPr lang="en-US" sz="2500" b="1" i="0">
                <a:solidFill>
                  <a:srgbClr val="3E8A9F"/>
                </a:solidFill>
                <a:effectLst/>
                <a:latin typeface="Calibri" panose="020F0502020204030204" pitchFamily="34" charset="0"/>
              </a:rPr>
              <a:t> you must still certify for benefits</a:t>
            </a:r>
            <a:r>
              <a:rPr lang="en-US" sz="2500" i="0">
                <a:solidFill>
                  <a:srgbClr val="1C2446"/>
                </a:solidFill>
                <a:effectLst/>
                <a:latin typeface="Calibri" panose="020F0502020204030204" pitchFamily="34" charset="0"/>
              </a:rPr>
              <a:t>.  </a:t>
            </a:r>
          </a:p>
          <a:p>
            <a:pPr marL="457200" indent="-457200" algn="l" rtl="0" fontAlgn="base">
              <a:buClr>
                <a:srgbClr val="3E8A9F"/>
              </a:buClr>
              <a:buFont typeface="Arial" panose="020B0604020202020204" pitchFamily="34" charset="0"/>
              <a:buChar char="•"/>
            </a:pPr>
            <a:endParaRPr lang="en-US" sz="2500" i="0">
              <a:solidFill>
                <a:srgbClr val="1C2446"/>
              </a:solidFill>
              <a:effectLst/>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sz="2500" i="0">
                <a:solidFill>
                  <a:srgbClr val="1C2446"/>
                </a:solidFill>
                <a:effectLst/>
                <a:latin typeface="Calibri" panose="020F0502020204030204" pitchFamily="34" charset="0"/>
              </a:rPr>
              <a:t>You can receive "credit" for the weeks you claimed. If determined eligible or you win your appeal, you will be paid benefits for your credited weeks. </a:t>
            </a:r>
          </a:p>
          <a:p>
            <a:pPr marL="457200" indent="-457200" algn="l" rtl="0" fontAlgn="base">
              <a:buClr>
                <a:srgbClr val="3E8A9F"/>
              </a:buClr>
              <a:buFont typeface="Arial" panose="020B0604020202020204" pitchFamily="34" charset="0"/>
              <a:buChar char="•"/>
            </a:pPr>
            <a:endParaRPr lang="en-US" sz="2500">
              <a:solidFill>
                <a:srgbClr val="1C2446"/>
              </a:solidFill>
              <a:latin typeface="Calibri" panose="020F0502020204030204" pitchFamily="34" charset="0"/>
            </a:endParaRPr>
          </a:p>
          <a:p>
            <a:pPr marL="457200" indent="-457200" algn="l" rtl="0" fontAlgn="base">
              <a:buClr>
                <a:srgbClr val="3E8A9F"/>
              </a:buClr>
              <a:buFont typeface="Arial" panose="020B0604020202020204" pitchFamily="34" charset="0"/>
              <a:buChar char="•"/>
            </a:pPr>
            <a:r>
              <a:rPr lang="en-US" sz="2500" i="0">
                <a:solidFill>
                  <a:srgbClr val="1C2446"/>
                </a:solidFill>
                <a:effectLst/>
                <a:latin typeface="Calibri" panose="020F0502020204030204" pitchFamily="34" charset="0"/>
              </a:rPr>
              <a:t>If you have not claimed benefits and you win your appeal, you </a:t>
            </a:r>
            <a:r>
              <a:rPr lang="en-US" sz="2500" b="1" i="0">
                <a:solidFill>
                  <a:srgbClr val="3E8A9F"/>
                </a:solidFill>
                <a:effectLst/>
                <a:latin typeface="Calibri" panose="020F0502020204030204" pitchFamily="34" charset="0"/>
              </a:rPr>
              <a:t>will not</a:t>
            </a:r>
            <a:r>
              <a:rPr lang="en-US" sz="2500" i="0">
                <a:solidFill>
                  <a:srgbClr val="1C2446"/>
                </a:solidFill>
                <a:effectLst/>
                <a:latin typeface="Calibri" panose="020F0502020204030204" pitchFamily="34" charset="0"/>
              </a:rPr>
              <a:t> be paid for these weeks. </a:t>
            </a:r>
          </a:p>
        </p:txBody>
      </p:sp>
    </p:spTree>
    <p:extLst>
      <p:ext uri="{BB962C8B-B14F-4D97-AF65-F5344CB8AC3E}">
        <p14:creationId xmlns:p14="http://schemas.microsoft.com/office/powerpoint/2010/main" val="2130159998"/>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2"/>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3"/>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852820"/>
            <a:ext cx="8843329"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APPOINTMENTS, FACT-FINDING HEARINGS, AND E-ADJUDICATION </a:t>
            </a:r>
            <a:endParaRPr lang="en-US" sz="3600" b="1">
              <a:solidFill>
                <a:srgbClr val="FAF9F6"/>
              </a:solidFill>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09" y="2134941"/>
            <a:ext cx="7103691" cy="38164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a:buChar char="•"/>
            </a:pPr>
            <a:r>
              <a:rPr lang="en-US" sz="2200">
                <a:solidFill>
                  <a:srgbClr val="1C2446"/>
                </a:solidFill>
              </a:rPr>
              <a:t>You may be required to participate in mandatory scheduled appointments. </a:t>
            </a:r>
          </a:p>
          <a:p>
            <a:pPr marL="457200" indent="-457200">
              <a:buClr>
                <a:srgbClr val="3E8A9F"/>
              </a:buClr>
              <a:buFont typeface="Arial"/>
              <a:buChar char="•"/>
            </a:pPr>
            <a:endParaRPr lang="en-US" sz="2200">
              <a:solidFill>
                <a:srgbClr val="1C2446"/>
              </a:solidFill>
            </a:endParaRPr>
          </a:p>
          <a:p>
            <a:pPr marL="457200" indent="-457200">
              <a:buClr>
                <a:srgbClr val="3E8A9F"/>
              </a:buClr>
              <a:buFont typeface="Arial"/>
              <a:buChar char="•"/>
            </a:pPr>
            <a:r>
              <a:rPr lang="en-US" sz="2200">
                <a:solidFill>
                  <a:srgbClr val="1C2446"/>
                </a:solidFill>
              </a:rPr>
              <a:t>These may be done over the phone, online via a secure form linked from an email we send, or in person. </a:t>
            </a:r>
          </a:p>
          <a:p>
            <a:pPr marL="457200" indent="-457200">
              <a:buClr>
                <a:srgbClr val="3E8A9F"/>
              </a:buClr>
              <a:buFont typeface="Arial"/>
              <a:buChar char="•"/>
            </a:pPr>
            <a:endParaRPr lang="en-US" sz="2200">
              <a:solidFill>
                <a:srgbClr val="1C2446"/>
              </a:solidFill>
            </a:endParaRPr>
          </a:p>
          <a:p>
            <a:pPr marL="457200" indent="-457200">
              <a:buClr>
                <a:srgbClr val="3E8A9F"/>
              </a:buClr>
              <a:buFont typeface="Arial"/>
              <a:buChar char="•"/>
            </a:pPr>
            <a:r>
              <a:rPr lang="en-US" sz="2200">
                <a:solidFill>
                  <a:srgbClr val="1C2446"/>
                </a:solidFill>
              </a:rPr>
              <a:t>If you miss an in-person or phone appointment or don't complete an online form, your benefits may be delayed or denied. </a:t>
            </a:r>
          </a:p>
          <a:p>
            <a:pPr marL="457200" indent="-457200">
              <a:buClr>
                <a:srgbClr val="3E8A9F"/>
              </a:buClr>
              <a:buFont typeface="Arial"/>
              <a:buChar char="•"/>
            </a:pPr>
            <a:endParaRPr lang="en-US" sz="2200">
              <a:solidFill>
                <a:srgbClr val="1C2446"/>
              </a:solidFill>
            </a:endParaRPr>
          </a:p>
          <a:p>
            <a:pPr marL="457200" indent="-457200">
              <a:buClr>
                <a:srgbClr val="3E8A9F"/>
              </a:buClr>
              <a:buFont typeface="Arial"/>
              <a:buChar char="•"/>
            </a:pPr>
            <a:r>
              <a:rPr lang="en-US" sz="2200">
                <a:solidFill>
                  <a:srgbClr val="1C2446"/>
                </a:solidFill>
              </a:rPr>
              <a:t>Learn more at </a:t>
            </a:r>
            <a:r>
              <a:rPr lang="en-US" sz="2200" b="1">
                <a:solidFill>
                  <a:srgbClr val="3E8A9F"/>
                </a:solidFill>
              </a:rPr>
              <a:t>myunemployment.nj.gov/factfinding</a:t>
            </a:r>
            <a:r>
              <a:rPr lang="en-US" sz="2200">
                <a:solidFill>
                  <a:srgbClr val="3E8A9F"/>
                </a:solidFill>
              </a:rPr>
              <a:t> </a:t>
            </a:r>
            <a:endParaRPr lang="en-US" sz="2200" b="1" i="0">
              <a:solidFill>
                <a:srgbClr val="3E8A9F"/>
              </a:solidFill>
              <a:effectLst/>
              <a:latin typeface="Calibri" panose="020F0502020204030204" pitchFamily="34" charset="0"/>
            </a:endParaRPr>
          </a:p>
        </p:txBody>
      </p:sp>
    </p:spTree>
    <p:extLst>
      <p:ext uri="{BB962C8B-B14F-4D97-AF65-F5344CB8AC3E}">
        <p14:creationId xmlns:p14="http://schemas.microsoft.com/office/powerpoint/2010/main" val="1322244282"/>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FILE AN APPEAL </a:t>
            </a:r>
            <a:endParaRPr lang="en-US" sz="3600" b="1">
              <a:solidFill>
                <a:srgbClr val="FAF9F6"/>
              </a:solidFill>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09" y="2161369"/>
            <a:ext cx="7103691" cy="3970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a:buChar char="•"/>
            </a:pPr>
            <a:r>
              <a:rPr lang="en-US" sz="2100">
                <a:solidFill>
                  <a:srgbClr val="1C2446"/>
                </a:solidFill>
              </a:rPr>
              <a:t>NJDOL will mail you a determination letter if your claim is not approved. If you disagree, you have the right to file an appeal. </a:t>
            </a:r>
            <a:endParaRPr lang="en-US" sz="2100"/>
          </a:p>
          <a:p>
            <a:pPr marL="457200" indent="-457200">
              <a:buClr>
                <a:srgbClr val="3E8A9F"/>
              </a:buClr>
              <a:buFont typeface="Arial"/>
              <a:buChar char="•"/>
            </a:pPr>
            <a:endParaRPr lang="en-US" sz="2100">
              <a:solidFill>
                <a:srgbClr val="1C2446"/>
              </a:solidFill>
            </a:endParaRPr>
          </a:p>
          <a:p>
            <a:pPr marL="457200" indent="-457200">
              <a:buClr>
                <a:srgbClr val="3E8A9F"/>
              </a:buClr>
              <a:buFont typeface="Arial"/>
              <a:buChar char="•"/>
            </a:pPr>
            <a:r>
              <a:rPr lang="en-US" sz="2100">
                <a:solidFill>
                  <a:srgbClr val="1C2446"/>
                </a:solidFill>
              </a:rPr>
              <a:t>Effective August 2023, claimants will have twenty-one days to file an appeal after a determination is mailed to their last known address and employers will have seven days to file an appeal after confirmed receipt of a determination. </a:t>
            </a:r>
          </a:p>
          <a:p>
            <a:pPr marL="457200" indent="-457200">
              <a:buClr>
                <a:srgbClr val="3E8A9F"/>
              </a:buClr>
              <a:buFont typeface="Arial"/>
              <a:buChar char="•"/>
            </a:pPr>
            <a:endParaRPr lang="en-US" sz="2100">
              <a:solidFill>
                <a:srgbClr val="1C2446"/>
              </a:solidFill>
            </a:endParaRPr>
          </a:p>
          <a:p>
            <a:pPr marL="457200" indent="-457200">
              <a:buClr>
                <a:srgbClr val="3E8A9F"/>
              </a:buClr>
              <a:buFont typeface="Arial"/>
              <a:buChar char="•"/>
            </a:pPr>
            <a:r>
              <a:rPr lang="en-US" sz="2100">
                <a:solidFill>
                  <a:srgbClr val="1C2446"/>
                </a:solidFill>
              </a:rPr>
              <a:t>You can file an appeal online or mail your appeal to NJDOL. </a:t>
            </a:r>
          </a:p>
          <a:p>
            <a:pPr marL="457200" indent="-457200">
              <a:buClr>
                <a:srgbClr val="3E8A9F"/>
              </a:buClr>
              <a:buFont typeface="Arial"/>
              <a:buChar char="•"/>
            </a:pPr>
            <a:endParaRPr lang="en-US" sz="2100">
              <a:solidFill>
                <a:srgbClr val="1C2446"/>
              </a:solidFill>
            </a:endParaRPr>
          </a:p>
          <a:p>
            <a:pPr marL="457200" indent="-457200">
              <a:buClr>
                <a:srgbClr val="3E8A9F"/>
              </a:buClr>
              <a:buFont typeface="Arial"/>
              <a:buChar char="•"/>
            </a:pPr>
            <a:r>
              <a:rPr lang="en-US" sz="2100">
                <a:solidFill>
                  <a:srgbClr val="1C2446"/>
                </a:solidFill>
              </a:rPr>
              <a:t>Learn more at </a:t>
            </a:r>
            <a:r>
              <a:rPr lang="en-US" sz="2100" b="1">
                <a:solidFill>
                  <a:srgbClr val="3E8A9F"/>
                </a:solidFill>
              </a:rPr>
              <a:t>myunemployment.nj.gov/appeals</a:t>
            </a:r>
            <a:endParaRPr lang="en-US" sz="2100" b="1" i="0">
              <a:solidFill>
                <a:srgbClr val="3E8A9F"/>
              </a:solidFill>
              <a:effectLst/>
              <a:latin typeface="Calibri" panose="020F0502020204030204" pitchFamily="34" charset="0"/>
            </a:endParaRPr>
          </a:p>
        </p:txBody>
      </p:sp>
    </p:spTree>
    <p:extLst>
      <p:ext uri="{BB962C8B-B14F-4D97-AF65-F5344CB8AC3E}">
        <p14:creationId xmlns:p14="http://schemas.microsoft.com/office/powerpoint/2010/main" val="56538063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OVERPAID BENEFITS? </a:t>
            </a:r>
            <a:endParaRPr lang="en-US" sz="3600" b="1">
              <a:solidFill>
                <a:srgbClr val="FAF9F6"/>
              </a:solidFill>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09" y="2148155"/>
            <a:ext cx="7103691" cy="38933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a:buChar char="•"/>
            </a:pPr>
            <a:r>
              <a:rPr lang="en-US" sz="1900">
                <a:solidFill>
                  <a:srgbClr val="1C2446"/>
                </a:solidFill>
              </a:rPr>
              <a:t>You may be required to repay unemployment benefits you received but were not entitled to. You will receive a notice explaining the reason and amount of overpayment. </a:t>
            </a:r>
          </a:p>
          <a:p>
            <a:pPr marL="457200" indent="-457200">
              <a:buClr>
                <a:srgbClr val="3E8A9F"/>
              </a:buClr>
              <a:buFont typeface="Arial"/>
              <a:buChar char="•"/>
            </a:pPr>
            <a:endParaRPr lang="en-US" sz="1900">
              <a:solidFill>
                <a:srgbClr val="1C2446"/>
              </a:solidFill>
            </a:endParaRPr>
          </a:p>
          <a:p>
            <a:pPr marL="457200" indent="-457200">
              <a:buClr>
                <a:srgbClr val="3E8A9F"/>
              </a:buClr>
              <a:buFont typeface="Arial"/>
              <a:buChar char="•"/>
            </a:pPr>
            <a:r>
              <a:rPr lang="en-US" sz="1900">
                <a:solidFill>
                  <a:srgbClr val="1C2446"/>
                </a:solidFill>
              </a:rPr>
              <a:t>Overpayments are typically caused when a worker does not report earnings during the time they are receiving benefits. </a:t>
            </a:r>
          </a:p>
          <a:p>
            <a:pPr marL="457200" indent="-457200">
              <a:buClr>
                <a:srgbClr val="3E8A9F"/>
              </a:buClr>
              <a:buFont typeface="Arial"/>
              <a:buChar char="•"/>
            </a:pPr>
            <a:endParaRPr lang="en-US" sz="1900">
              <a:solidFill>
                <a:srgbClr val="1C2446"/>
              </a:solidFill>
            </a:endParaRPr>
          </a:p>
          <a:p>
            <a:pPr marL="457200" indent="-457200">
              <a:buClr>
                <a:srgbClr val="3E8A9F"/>
              </a:buClr>
              <a:buFont typeface="Arial"/>
              <a:buChar char="•"/>
            </a:pPr>
            <a:r>
              <a:rPr lang="en-US" sz="1900">
                <a:solidFill>
                  <a:srgbClr val="1C2446"/>
                </a:solidFill>
              </a:rPr>
              <a:t>If you receive an overpayment notice, there are a few options:  </a:t>
            </a:r>
          </a:p>
          <a:p>
            <a:pPr marL="914400" lvl="1" indent="-457200">
              <a:buClr>
                <a:srgbClr val="3E8A9F"/>
              </a:buClr>
              <a:buFont typeface="Wingdings" panose="05000000000000000000" pitchFamily="2" charset="2"/>
              <a:buChar char="Ø"/>
            </a:pPr>
            <a:r>
              <a:rPr lang="en-US" sz="1900">
                <a:solidFill>
                  <a:srgbClr val="1C2446"/>
                </a:solidFill>
              </a:rPr>
              <a:t>Make a payment(s)   </a:t>
            </a:r>
          </a:p>
          <a:p>
            <a:pPr marL="914400" lvl="1" indent="-457200">
              <a:buClr>
                <a:srgbClr val="3E8A9F"/>
              </a:buClr>
              <a:buFont typeface="Wingdings" panose="05000000000000000000" pitchFamily="2" charset="2"/>
              <a:buChar char="Ø"/>
            </a:pPr>
            <a:r>
              <a:rPr lang="en-US" sz="1900">
                <a:solidFill>
                  <a:srgbClr val="1C2446"/>
                </a:solidFill>
              </a:rPr>
              <a:t>Appeal your determination  </a:t>
            </a:r>
          </a:p>
          <a:p>
            <a:pPr marL="914400" lvl="1" indent="-457200">
              <a:buClr>
                <a:srgbClr val="3E8A9F"/>
              </a:buClr>
              <a:buFont typeface="Wingdings" panose="05000000000000000000" pitchFamily="2" charset="2"/>
              <a:buChar char="Ø"/>
            </a:pPr>
            <a:r>
              <a:rPr lang="en-US" sz="1900">
                <a:solidFill>
                  <a:srgbClr val="1C2446"/>
                </a:solidFill>
              </a:rPr>
              <a:t>Request to waive overpayment </a:t>
            </a:r>
          </a:p>
          <a:p>
            <a:pPr marL="457200" indent="-457200">
              <a:buClr>
                <a:srgbClr val="3E8A9F"/>
              </a:buClr>
              <a:buFont typeface="Arial"/>
              <a:buChar char="•"/>
            </a:pPr>
            <a:endParaRPr lang="en-US" sz="1900">
              <a:solidFill>
                <a:srgbClr val="1C2446"/>
              </a:solidFill>
            </a:endParaRPr>
          </a:p>
          <a:p>
            <a:pPr marL="457200" indent="-457200">
              <a:buClr>
                <a:srgbClr val="3E8A9F"/>
              </a:buClr>
              <a:buFont typeface="Arial"/>
              <a:buChar char="•"/>
            </a:pPr>
            <a:r>
              <a:rPr lang="en-US" sz="1900">
                <a:solidFill>
                  <a:srgbClr val="1C2446"/>
                </a:solidFill>
              </a:rPr>
              <a:t>Learn more at </a:t>
            </a:r>
            <a:r>
              <a:rPr lang="en-US" sz="1900" b="1">
                <a:solidFill>
                  <a:srgbClr val="3E8A9F"/>
                </a:solidFill>
              </a:rPr>
              <a:t>myunemployment.nj.gov/overpayments </a:t>
            </a:r>
            <a:endParaRPr lang="en-US" sz="1900" b="1" i="0">
              <a:solidFill>
                <a:srgbClr val="3E8A9F"/>
              </a:solidFill>
              <a:effectLst/>
              <a:latin typeface="Calibri" panose="020F0502020204030204" pitchFamily="34" charset="0"/>
            </a:endParaRPr>
          </a:p>
        </p:txBody>
      </p:sp>
    </p:spTree>
    <p:extLst>
      <p:ext uri="{BB962C8B-B14F-4D97-AF65-F5344CB8AC3E}">
        <p14:creationId xmlns:p14="http://schemas.microsoft.com/office/powerpoint/2010/main" val="17013708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REOPENING BENEFITS </a:t>
            </a:r>
            <a:endParaRPr lang="en-US" sz="3600" b="1">
              <a:solidFill>
                <a:srgbClr val="FAF9F6"/>
              </a:solidFill>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09" y="2240652"/>
            <a:ext cx="7103691" cy="34778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a:buChar char="•"/>
            </a:pPr>
            <a:r>
              <a:rPr lang="en-US" sz="2000">
                <a:solidFill>
                  <a:srgbClr val="1C2446"/>
                </a:solidFill>
              </a:rPr>
              <a:t>You have one year from the date you file your initial claim to collect the maximum benefits available to you, based on your monetary eligibility. Learn more about maximum benefit about at </a:t>
            </a:r>
            <a:r>
              <a:rPr lang="en-US" sz="2000" b="1">
                <a:solidFill>
                  <a:srgbClr val="3E8A9F"/>
                </a:solidFill>
              </a:rPr>
              <a:t>myunemployment.nj.gov/calculate</a:t>
            </a:r>
            <a:r>
              <a:rPr lang="en-US" sz="2000">
                <a:solidFill>
                  <a:srgbClr val="1C2446"/>
                </a:solidFill>
              </a:rPr>
              <a:t>. </a:t>
            </a:r>
          </a:p>
          <a:p>
            <a:pPr marL="457200" indent="-457200">
              <a:buClr>
                <a:srgbClr val="3E8A9F"/>
              </a:buClr>
              <a:buFont typeface="Arial"/>
              <a:buChar char="•"/>
            </a:pPr>
            <a:endParaRPr lang="en-US" sz="2000">
              <a:solidFill>
                <a:srgbClr val="1C2446"/>
              </a:solidFill>
            </a:endParaRPr>
          </a:p>
          <a:p>
            <a:pPr marL="457200" indent="-457200">
              <a:buClr>
                <a:srgbClr val="3E8A9F"/>
              </a:buClr>
              <a:buFont typeface="Arial"/>
              <a:buChar char="•"/>
            </a:pPr>
            <a:r>
              <a:rPr lang="en-US" sz="2000">
                <a:solidFill>
                  <a:srgbClr val="1C2446"/>
                </a:solidFill>
              </a:rPr>
              <a:t>If you get benefits for a period of time, then return to work, but become unemployed again, you can reopen your initial claim. </a:t>
            </a:r>
          </a:p>
          <a:p>
            <a:pPr marL="457200" indent="-457200">
              <a:buClr>
                <a:srgbClr val="3E8A9F"/>
              </a:buClr>
              <a:buFont typeface="Arial"/>
              <a:buChar char="•"/>
            </a:pPr>
            <a:endParaRPr lang="en-US" sz="2000">
              <a:solidFill>
                <a:srgbClr val="1C2446"/>
              </a:solidFill>
            </a:endParaRPr>
          </a:p>
          <a:p>
            <a:pPr marL="457200" indent="-457200">
              <a:buClr>
                <a:srgbClr val="3E8A9F"/>
              </a:buClr>
              <a:buFont typeface="Arial"/>
              <a:buChar char="•"/>
            </a:pPr>
            <a:r>
              <a:rPr lang="en-US" sz="2000">
                <a:solidFill>
                  <a:srgbClr val="1C2446"/>
                </a:solidFill>
              </a:rPr>
              <a:t>You can also reopen a claim after a period of ineligibility has expired (for example, after you quit or are fired). </a:t>
            </a:r>
            <a:endParaRPr lang="en-US" sz="1900" b="1" i="0">
              <a:solidFill>
                <a:srgbClr val="3E8A9F"/>
              </a:solidFill>
              <a:effectLst/>
              <a:latin typeface="Calibri" panose="020F0502020204030204" pitchFamily="34" charset="0"/>
            </a:endParaRPr>
          </a:p>
        </p:txBody>
      </p:sp>
    </p:spTree>
    <p:extLst>
      <p:ext uri="{BB962C8B-B14F-4D97-AF65-F5344CB8AC3E}">
        <p14:creationId xmlns:p14="http://schemas.microsoft.com/office/powerpoint/2010/main" val="3903880663"/>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116958"/>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DEPENDENCY BENEFITS </a:t>
            </a:r>
            <a:endParaRPr lang="en-US" sz="3600" b="1">
              <a:solidFill>
                <a:srgbClr val="FAF9F6"/>
              </a:solidFill>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87797"/>
            <a:ext cx="7103690" cy="36471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a:buChar char="•"/>
            </a:pPr>
            <a:r>
              <a:rPr lang="en-US" sz="2100">
                <a:solidFill>
                  <a:srgbClr val="1C2446"/>
                </a:solidFill>
              </a:rPr>
              <a:t>If your weekly benefit rate is less than the maximum weekly benefit rate and you have dependents, you may qualify for Dependency Benefits.  </a:t>
            </a:r>
          </a:p>
          <a:p>
            <a:pPr marL="457200" indent="-457200">
              <a:buClr>
                <a:srgbClr val="3E8A9F"/>
              </a:buClr>
              <a:buFont typeface="Arial"/>
              <a:buChar char="•"/>
            </a:pPr>
            <a:endParaRPr lang="en-US" sz="2100">
              <a:solidFill>
                <a:srgbClr val="1C2446"/>
              </a:solidFill>
            </a:endParaRPr>
          </a:p>
          <a:p>
            <a:pPr marL="457200" indent="-457200">
              <a:buClr>
                <a:srgbClr val="3E8A9F"/>
              </a:buClr>
              <a:buFont typeface="Arial"/>
              <a:buChar char="•"/>
            </a:pPr>
            <a:r>
              <a:rPr lang="en-US" sz="2100">
                <a:solidFill>
                  <a:srgbClr val="1C2446"/>
                </a:solidFill>
              </a:rPr>
              <a:t>Maximum amount is an additional 15 percent of your weekly benefit rate for up to three dependents.  </a:t>
            </a:r>
          </a:p>
          <a:p>
            <a:pPr>
              <a:buClr>
                <a:srgbClr val="3E8A9F"/>
              </a:buClr>
            </a:pPr>
            <a:endParaRPr lang="en-US" sz="2100">
              <a:solidFill>
                <a:srgbClr val="1C2446"/>
              </a:solidFill>
            </a:endParaRPr>
          </a:p>
          <a:p>
            <a:pPr marL="457200" indent="-457200">
              <a:buClr>
                <a:srgbClr val="3E8A9F"/>
              </a:buClr>
              <a:buFont typeface="Arial"/>
              <a:buChar char="•"/>
            </a:pPr>
            <a:r>
              <a:rPr lang="en-US" sz="2100">
                <a:solidFill>
                  <a:srgbClr val="1C2446"/>
                </a:solidFill>
              </a:rPr>
              <a:t>Dependency Benefits will only increase your weekly benefit rate up to the maximum weekly benefit rate. </a:t>
            </a:r>
          </a:p>
          <a:p>
            <a:pPr marL="457200" indent="-457200">
              <a:buClr>
                <a:srgbClr val="3E8A9F"/>
              </a:buClr>
              <a:buFont typeface="Arial"/>
              <a:buChar char="•"/>
            </a:pPr>
            <a:endParaRPr lang="en-US" sz="2100">
              <a:solidFill>
                <a:srgbClr val="1C2446"/>
              </a:solidFill>
            </a:endParaRPr>
          </a:p>
          <a:p>
            <a:pPr marL="457200" indent="-457200">
              <a:buClr>
                <a:srgbClr val="3E8A9F"/>
              </a:buClr>
              <a:buFont typeface="Arial"/>
              <a:buChar char="•"/>
            </a:pPr>
            <a:r>
              <a:rPr lang="en-US" sz="2100">
                <a:solidFill>
                  <a:srgbClr val="1C2446"/>
                </a:solidFill>
              </a:rPr>
              <a:t>Learn more at </a:t>
            </a:r>
            <a:r>
              <a:rPr lang="en-US" sz="2100" b="1">
                <a:solidFill>
                  <a:srgbClr val="3E8A9F"/>
                </a:solidFill>
              </a:rPr>
              <a:t>myunemployment.nj.gov/dependents </a:t>
            </a:r>
            <a:endParaRPr lang="en-US" sz="2000" b="1" i="0">
              <a:solidFill>
                <a:srgbClr val="3E8A9F"/>
              </a:solidFill>
              <a:effectLst/>
              <a:latin typeface="Calibri" panose="020F0502020204030204" pitchFamily="34" charset="0"/>
            </a:endParaRPr>
          </a:p>
        </p:txBody>
      </p:sp>
    </p:spTree>
    <p:extLst>
      <p:ext uri="{BB962C8B-B14F-4D97-AF65-F5344CB8AC3E}">
        <p14:creationId xmlns:p14="http://schemas.microsoft.com/office/powerpoint/2010/main" val="3870078491"/>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883966"/>
            <a:ext cx="8843329"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3600" b="1">
                <a:solidFill>
                  <a:srgbClr val="FAF9F6"/>
                </a:solidFill>
              </a:rPr>
              <a:t>DISABILITY </a:t>
            </a:r>
            <a:r>
              <a:rPr kumimoji="0" lang="en-US" sz="3600" b="1" i="0" u="none" strike="noStrike" cap="none" spc="0" normalizeH="0" baseline="0">
                <a:ln>
                  <a:noFill/>
                </a:ln>
                <a:solidFill>
                  <a:srgbClr val="FAF9F6"/>
                </a:solidFill>
                <a:effectLst/>
                <a:uFillTx/>
                <a:ea typeface="+mn-ea"/>
                <a:cs typeface="+mn-cs"/>
                <a:sym typeface="Calibri"/>
              </a:rPr>
              <a:t>AND FAMILY LEAVE DURING UNEMPLOYMENT</a:t>
            </a:r>
            <a:r>
              <a:rPr lang="en-US" sz="3600" b="1">
                <a:solidFill>
                  <a:srgbClr val="FAF9F6"/>
                </a:solidFill>
              </a:rPr>
              <a:t> </a:t>
            </a:r>
            <a:endParaRPr lang="en-US"/>
          </a:p>
        </p:txBody>
      </p:sp>
      <p:sp>
        <p:nvSpPr>
          <p:cNvPr id="11" name="TextBox 10">
            <a:extLst>
              <a:ext uri="{FF2B5EF4-FFF2-40B4-BE49-F238E27FC236}">
                <a16:creationId xmlns:a16="http://schemas.microsoft.com/office/drawing/2014/main" id="{F72450A2-C3C0-1E27-3E91-A63DA0821C01}"/>
              </a:ext>
            </a:extLst>
          </p:cNvPr>
          <p:cNvSpPr txBox="1"/>
          <p:nvPr/>
        </p:nvSpPr>
        <p:spPr>
          <a:xfrm>
            <a:off x="465509" y="2121727"/>
            <a:ext cx="7103691" cy="41549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457200" indent="-457200">
              <a:buClr>
                <a:srgbClr val="3E8A9F"/>
              </a:buClr>
              <a:buFont typeface="Arial"/>
              <a:buChar char="•"/>
            </a:pPr>
            <a:r>
              <a:rPr lang="en-US" sz="2400">
                <a:solidFill>
                  <a:srgbClr val="1C2446"/>
                </a:solidFill>
              </a:rPr>
              <a:t>Are you unemployed, but no longer able or available for work due to your own physical or mental health condition, pregnancy, need for bonding or caregiving leave?  </a:t>
            </a:r>
          </a:p>
          <a:p>
            <a:pPr marL="457200" indent="-457200">
              <a:buClr>
                <a:srgbClr val="3E8A9F"/>
              </a:buClr>
              <a:buFont typeface="Arial"/>
              <a:buChar char="•"/>
            </a:pPr>
            <a:endParaRPr lang="en-US" sz="2400">
              <a:solidFill>
                <a:srgbClr val="1C2446"/>
              </a:solidFill>
            </a:endParaRPr>
          </a:p>
          <a:p>
            <a:pPr marL="457200" indent="-457200">
              <a:buClr>
                <a:srgbClr val="3E8A9F"/>
              </a:buClr>
              <a:buFont typeface="Arial"/>
              <a:buChar char="•"/>
            </a:pPr>
            <a:r>
              <a:rPr lang="en-US" sz="2400">
                <a:solidFill>
                  <a:srgbClr val="1C2446"/>
                </a:solidFill>
              </a:rPr>
              <a:t>You may be eligible for Disability During Unemployment or Family Leave During Unemployment benefits. </a:t>
            </a:r>
          </a:p>
          <a:p>
            <a:pPr marL="457200" indent="-457200">
              <a:buClr>
                <a:srgbClr val="3E8A9F"/>
              </a:buClr>
              <a:buFont typeface="Arial"/>
              <a:buChar char="•"/>
            </a:pPr>
            <a:endParaRPr lang="en-US" sz="2400">
              <a:solidFill>
                <a:srgbClr val="1C2446"/>
              </a:solidFill>
            </a:endParaRPr>
          </a:p>
          <a:p>
            <a:pPr marL="457200" indent="-457200">
              <a:buClr>
                <a:srgbClr val="3E8A9F"/>
              </a:buClr>
              <a:buFont typeface="Arial"/>
              <a:buChar char="•"/>
            </a:pPr>
            <a:r>
              <a:rPr lang="en-US" sz="2400">
                <a:solidFill>
                  <a:srgbClr val="1C2446"/>
                </a:solidFill>
              </a:rPr>
              <a:t>Learn more at </a:t>
            </a:r>
            <a:r>
              <a:rPr lang="en-US" sz="2400" b="1">
                <a:solidFill>
                  <a:srgbClr val="3E8A9F"/>
                </a:solidFill>
              </a:rPr>
              <a:t>myleavebenefits.nj.gov/unemployed</a:t>
            </a:r>
            <a:endParaRPr lang="en-US" sz="2400" b="1" i="0">
              <a:solidFill>
                <a:srgbClr val="3E8A9F"/>
              </a:solidFill>
              <a:effectLst/>
              <a:latin typeface="Calibri" panose="020F0502020204030204" pitchFamily="34" charset="0"/>
            </a:endParaRPr>
          </a:p>
        </p:txBody>
      </p:sp>
    </p:spTree>
    <p:extLst>
      <p:ext uri="{BB962C8B-B14F-4D97-AF65-F5344CB8AC3E}">
        <p14:creationId xmlns:p14="http://schemas.microsoft.com/office/powerpoint/2010/main" val="136963318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7" y="842117"/>
            <a:ext cx="7306889"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WHAT IS UNEMPLOYMENT INSURANCE? </a:t>
            </a: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1" y="2209493"/>
            <a:ext cx="6695648" cy="40934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285750" indent="-285750" fontAlgn="base">
              <a:buClr>
                <a:srgbClr val="3E8A9F"/>
              </a:buClr>
              <a:buFont typeface="Arial" panose="020B0604020202020204" pitchFamily="34" charset="0"/>
              <a:buChar char="•"/>
            </a:pPr>
            <a:r>
              <a:rPr lang="en-US" sz="2000">
                <a:solidFill>
                  <a:srgbClr val="1C2446"/>
                </a:solidFill>
                <a:latin typeface="Calibri"/>
              </a:rPr>
              <a:t>Unemployment Insurance (UI) is a program that gives financial support to people who lose their jobs or whose work hours are reduced through no fault of their own. </a:t>
            </a:r>
            <a:endParaRPr lang="en-US" sz="2000">
              <a:solidFill>
                <a:srgbClr val="1C2446"/>
              </a:solidFill>
              <a:latin typeface="Calibri" panose="020F0502020204030204" pitchFamily="34" charset="0"/>
            </a:endParaRPr>
          </a:p>
          <a:p>
            <a:pPr marL="285750" indent="-285750" algn="l" rtl="0" fontAlgn="base">
              <a:buClr>
                <a:srgbClr val="3E8A9F"/>
              </a:buClr>
              <a:buFont typeface="Arial" panose="020B0604020202020204" pitchFamily="34" charset="0"/>
              <a:buChar char="•"/>
            </a:pPr>
            <a:endParaRPr lang="en-US" sz="2000">
              <a:solidFill>
                <a:srgbClr val="1C2446"/>
              </a:solidFill>
              <a:latin typeface="Calibri" panose="020F0502020204030204" pitchFamily="34" charset="0"/>
            </a:endParaRPr>
          </a:p>
          <a:p>
            <a:pPr marL="285750" indent="-285750" fontAlgn="base">
              <a:buClr>
                <a:srgbClr val="3E8A9F"/>
              </a:buClr>
              <a:buFont typeface="Arial" panose="020B0604020202020204" pitchFamily="34" charset="0"/>
              <a:buChar char="•"/>
            </a:pPr>
            <a:r>
              <a:rPr lang="en-US" sz="2000">
                <a:solidFill>
                  <a:srgbClr val="1C2446"/>
                </a:solidFill>
                <a:latin typeface="Calibri"/>
              </a:rPr>
              <a:t>Those who meet eligibility requirements may receive benefits for up to 26 weeks during a one-year period. During times of high unemployment, other extended benefit programs may be available. </a:t>
            </a:r>
            <a:endParaRPr lang="en-US" sz="2000">
              <a:solidFill>
                <a:srgbClr val="1C2446"/>
              </a:solidFill>
              <a:latin typeface="Calibri" panose="020F0502020204030204" pitchFamily="34" charset="0"/>
            </a:endParaRPr>
          </a:p>
          <a:p>
            <a:pPr marL="285750" indent="-285750" algn="l" rtl="0" fontAlgn="base">
              <a:buClr>
                <a:srgbClr val="3E8A9F"/>
              </a:buClr>
              <a:buFont typeface="Arial" panose="020B0604020202020204" pitchFamily="34" charset="0"/>
              <a:buChar char="•"/>
            </a:pPr>
            <a:endParaRPr lang="en-US" sz="2000" i="0">
              <a:solidFill>
                <a:srgbClr val="1C2446"/>
              </a:solidFill>
              <a:effectLst/>
              <a:latin typeface="Calibri" panose="020F0502020204030204" pitchFamily="34" charset="0"/>
            </a:endParaRPr>
          </a:p>
          <a:p>
            <a:pPr marL="285750" indent="-285750" algn="l" rtl="0" fontAlgn="base">
              <a:buClr>
                <a:srgbClr val="3E8A9F"/>
              </a:buClr>
              <a:buFont typeface="Arial" panose="020B0604020202020204" pitchFamily="34" charset="0"/>
              <a:buChar char="•"/>
            </a:pPr>
            <a:r>
              <a:rPr lang="en-US" sz="2000">
                <a:solidFill>
                  <a:srgbClr val="1C2446"/>
                </a:solidFill>
              </a:rPr>
              <a:t>Receive 60% of your average weekly wages, up to a maxim</a:t>
            </a:r>
            <a:r>
              <a:rPr lang="en-US" sz="2000">
                <a:solidFill>
                  <a:srgbClr val="1C2446"/>
                </a:solidFill>
                <a:latin typeface="Calibri"/>
              </a:rPr>
              <a:t>u</a:t>
            </a:r>
            <a:r>
              <a:rPr lang="en-US" sz="2000">
                <a:solidFill>
                  <a:srgbClr val="1C2446"/>
                </a:solidFill>
              </a:rPr>
              <a:t>m amount.</a:t>
            </a:r>
          </a:p>
          <a:p>
            <a:pPr marL="285750" indent="-285750">
              <a:buClr>
                <a:srgbClr val="3E8A9F"/>
              </a:buClr>
              <a:buFont typeface="Arial" panose="020B0604020202020204" pitchFamily="34" charset="0"/>
              <a:buChar char="•"/>
            </a:pPr>
            <a:endParaRPr lang="en-US" sz="2000">
              <a:solidFill>
                <a:srgbClr val="1C2446"/>
              </a:solidFill>
              <a:latin typeface="Calibri" panose="020F0502020204030204" pitchFamily="34" charset="0"/>
            </a:endParaRPr>
          </a:p>
          <a:p>
            <a:pPr marL="285750" indent="-285750">
              <a:buClr>
                <a:srgbClr val="3E8A9F"/>
              </a:buClr>
              <a:buFont typeface="Arial" panose="020B0604020202020204" pitchFamily="34" charset="0"/>
              <a:buChar char="•"/>
            </a:pPr>
            <a:r>
              <a:rPr lang="en-US" sz="2000">
                <a:solidFill>
                  <a:srgbClr val="1C2446"/>
                </a:solidFill>
                <a:latin typeface="Calibri"/>
              </a:rPr>
              <a:t>Requires a valid Social Security Number to receive benefits.</a:t>
            </a:r>
          </a:p>
        </p:txBody>
      </p:sp>
    </p:spTree>
    <p:extLst>
      <p:ext uri="{BB962C8B-B14F-4D97-AF65-F5344CB8AC3E}">
        <p14:creationId xmlns:p14="http://schemas.microsoft.com/office/powerpoint/2010/main" val="1125737234"/>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en-US" sz="3600" b="1" i="0" u="none" strike="noStrike" cap="none" spc="0" normalizeH="0" baseline="0">
                <a:ln>
                  <a:noFill/>
                </a:ln>
                <a:solidFill>
                  <a:srgbClr val="FAF9F6"/>
                </a:solidFill>
                <a:effectLst/>
                <a:uFillTx/>
                <a:ea typeface="+mn-ea"/>
                <a:cs typeface="+mn-cs"/>
                <a:sym typeface="Calibri"/>
              </a:rPr>
              <a:t>CONTACT US </a:t>
            </a:r>
            <a:endParaRPr lang="en-US" sz="3600" b="1">
              <a:solidFill>
                <a:srgbClr val="FAF9F6"/>
              </a:solidFill>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10034"/>
            <a:ext cx="8088829" cy="40934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a:buClr>
                <a:srgbClr val="3E8A9F"/>
              </a:buClr>
            </a:pPr>
            <a:r>
              <a:rPr lang="en-US" sz="2600" b="1">
                <a:solidFill>
                  <a:srgbClr val="3E8A9F"/>
                </a:solidFill>
              </a:rPr>
              <a:t>North New Jersey</a:t>
            </a:r>
            <a:r>
              <a:rPr lang="en-US" sz="2600">
                <a:solidFill>
                  <a:srgbClr val="1C2446"/>
                </a:solidFill>
              </a:rPr>
              <a:t>:  201-601-4100 </a:t>
            </a:r>
          </a:p>
          <a:p>
            <a:pPr>
              <a:buClr>
                <a:srgbClr val="3E8A9F"/>
              </a:buClr>
            </a:pPr>
            <a:endParaRPr lang="en-US" sz="2600">
              <a:solidFill>
                <a:srgbClr val="1C2446"/>
              </a:solidFill>
            </a:endParaRPr>
          </a:p>
          <a:p>
            <a:pPr>
              <a:buClr>
                <a:srgbClr val="3E8A9F"/>
              </a:buClr>
            </a:pPr>
            <a:r>
              <a:rPr lang="en-US" sz="2600" b="1">
                <a:solidFill>
                  <a:srgbClr val="3E8A9F"/>
                </a:solidFill>
              </a:rPr>
              <a:t>Central New Jersey</a:t>
            </a:r>
            <a:r>
              <a:rPr lang="en-US" sz="2600">
                <a:solidFill>
                  <a:srgbClr val="1C2446"/>
                </a:solidFill>
              </a:rPr>
              <a:t>:  732-761-2020 </a:t>
            </a:r>
          </a:p>
          <a:p>
            <a:pPr>
              <a:buClr>
                <a:srgbClr val="3E8A9F"/>
              </a:buClr>
            </a:pPr>
            <a:endParaRPr lang="en-US" sz="2600">
              <a:solidFill>
                <a:srgbClr val="1C2446"/>
              </a:solidFill>
            </a:endParaRPr>
          </a:p>
          <a:p>
            <a:pPr>
              <a:buClr>
                <a:srgbClr val="3E8A9F"/>
              </a:buClr>
            </a:pPr>
            <a:r>
              <a:rPr lang="en-US" sz="2600" b="1">
                <a:solidFill>
                  <a:srgbClr val="3E8A9F"/>
                </a:solidFill>
              </a:rPr>
              <a:t>South New Jersey</a:t>
            </a:r>
            <a:r>
              <a:rPr lang="en-US" sz="2600">
                <a:solidFill>
                  <a:srgbClr val="1C2446"/>
                </a:solidFill>
              </a:rPr>
              <a:t>:  856-507-2340 </a:t>
            </a:r>
          </a:p>
          <a:p>
            <a:pPr>
              <a:buClr>
                <a:srgbClr val="3E8A9F"/>
              </a:buClr>
            </a:pPr>
            <a:endParaRPr lang="en-US" sz="2600">
              <a:solidFill>
                <a:srgbClr val="1C2446"/>
              </a:solidFill>
            </a:endParaRPr>
          </a:p>
          <a:p>
            <a:pPr>
              <a:buClr>
                <a:srgbClr val="3E8A9F"/>
              </a:buClr>
            </a:pPr>
            <a:r>
              <a:rPr lang="en-US" sz="2600" b="1">
                <a:solidFill>
                  <a:srgbClr val="3E8A9F"/>
                </a:solidFill>
              </a:rPr>
              <a:t>Out-of-State Claims</a:t>
            </a:r>
            <a:r>
              <a:rPr lang="en-US" sz="2600">
                <a:solidFill>
                  <a:srgbClr val="1C2446"/>
                </a:solidFill>
              </a:rPr>
              <a:t>:  888-795-6672 (must call from out-of-state area code) </a:t>
            </a:r>
          </a:p>
          <a:p>
            <a:pPr>
              <a:buClr>
                <a:srgbClr val="3E8A9F"/>
              </a:buClr>
            </a:pPr>
            <a:endParaRPr lang="en-US" sz="2600">
              <a:solidFill>
                <a:srgbClr val="1C2446"/>
              </a:solidFill>
            </a:endParaRPr>
          </a:p>
          <a:p>
            <a:pPr>
              <a:buClr>
                <a:srgbClr val="3E8A9F"/>
              </a:buClr>
            </a:pPr>
            <a:r>
              <a:rPr lang="en-US" sz="2600" b="1">
                <a:solidFill>
                  <a:srgbClr val="3E8A9F"/>
                </a:solidFill>
              </a:rPr>
              <a:t>New Jersey Relay</a:t>
            </a:r>
            <a:r>
              <a:rPr lang="en-US" sz="2600">
                <a:solidFill>
                  <a:srgbClr val="1C2446"/>
                </a:solidFill>
              </a:rPr>
              <a:t>:  7-1-1 </a:t>
            </a:r>
            <a:endParaRPr lang="en-US" sz="2600" b="1" i="0">
              <a:solidFill>
                <a:srgbClr val="3E8A9F"/>
              </a:solidFill>
              <a:effectLst/>
              <a:latin typeface="Calibri" panose="020F0502020204030204" pitchFamily="34" charset="0"/>
            </a:endParaRPr>
          </a:p>
        </p:txBody>
      </p:sp>
    </p:spTree>
    <p:extLst>
      <p:ext uri="{BB962C8B-B14F-4D97-AF65-F5344CB8AC3E}">
        <p14:creationId xmlns:p14="http://schemas.microsoft.com/office/powerpoint/2010/main" val="1105553445"/>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3600" b="1">
                <a:solidFill>
                  <a:srgbClr val="FAF9F6"/>
                </a:solidFill>
              </a:rPr>
              <a:t>IN-PERSON CLAIM SUPPORT</a:t>
            </a:r>
            <a:endParaRPr lang="en-US"/>
          </a:p>
        </p:txBody>
      </p:sp>
      <p:sp>
        <p:nvSpPr>
          <p:cNvPr id="11" name="TextBox 10">
            <a:extLst>
              <a:ext uri="{FF2B5EF4-FFF2-40B4-BE49-F238E27FC236}">
                <a16:creationId xmlns:a16="http://schemas.microsoft.com/office/drawing/2014/main" id="{F72450A2-C3C0-1E27-3E91-A63DA0821C01}"/>
              </a:ext>
            </a:extLst>
          </p:cNvPr>
          <p:cNvSpPr txBox="1"/>
          <p:nvPr/>
        </p:nvSpPr>
        <p:spPr>
          <a:xfrm>
            <a:off x="353215" y="2478028"/>
            <a:ext cx="9235839" cy="26161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r>
              <a:rPr lang="en-US" sz="2700">
                <a:solidFill>
                  <a:srgbClr val="1C2446"/>
                </a:solidFill>
              </a:rPr>
              <a:t>By appointment only: </a:t>
            </a:r>
            <a:endParaRPr lang="en-US" sz="2700"/>
          </a:p>
          <a:p>
            <a:r>
              <a:rPr lang="en-US" sz="2700" b="1">
                <a:solidFill>
                  <a:srgbClr val="3E8A9F"/>
                </a:solidFill>
              </a:rPr>
              <a:t>myunemployment.nj.gov/appointment</a:t>
            </a:r>
            <a:endParaRPr lang="en-US" sz="2700"/>
          </a:p>
          <a:p>
            <a:endParaRPr lang="en-US" sz="2700" b="1">
              <a:solidFill>
                <a:srgbClr val="3E8A9F"/>
              </a:solidFill>
            </a:endParaRPr>
          </a:p>
          <a:p>
            <a:r>
              <a:rPr lang="en-US" sz="2700">
                <a:solidFill>
                  <a:srgbClr val="1C2446"/>
                </a:solidFill>
              </a:rPr>
              <a:t>For ID.me appointments visit:</a:t>
            </a:r>
            <a:endParaRPr lang="en-US" sz="2700" b="1">
              <a:solidFill>
                <a:srgbClr val="3E8A9F"/>
              </a:solidFill>
            </a:endParaRPr>
          </a:p>
          <a:p>
            <a:r>
              <a:rPr lang="en-US" sz="2900" b="1">
                <a:solidFill>
                  <a:srgbClr val="3E8A9F"/>
                </a:solidFill>
              </a:rPr>
              <a:t>myunemployment.nj.gov/identity</a:t>
            </a:r>
            <a:endParaRPr lang="en-US" sz="2900">
              <a:solidFill>
                <a:srgbClr val="1C2446"/>
              </a:solidFill>
            </a:endParaRPr>
          </a:p>
          <a:p>
            <a:endParaRPr lang="en-US" sz="2700" b="1">
              <a:solidFill>
                <a:srgbClr val="3E8A9F"/>
              </a:solidFill>
            </a:endParaRPr>
          </a:p>
        </p:txBody>
      </p:sp>
    </p:spTree>
    <p:extLst>
      <p:ext uri="{BB962C8B-B14F-4D97-AF65-F5344CB8AC3E}">
        <p14:creationId xmlns:p14="http://schemas.microsoft.com/office/powerpoint/2010/main" val="585816740"/>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3600" b="1">
                <a:solidFill>
                  <a:srgbClr val="FAF9F6"/>
                </a:solidFill>
              </a:rPr>
              <a:t>TIPS ON APPLYING</a:t>
            </a:r>
          </a:p>
        </p:txBody>
      </p:sp>
      <p:sp>
        <p:nvSpPr>
          <p:cNvPr id="11" name="TextBox 10">
            <a:extLst>
              <a:ext uri="{FF2B5EF4-FFF2-40B4-BE49-F238E27FC236}">
                <a16:creationId xmlns:a16="http://schemas.microsoft.com/office/drawing/2014/main" id="{F72450A2-C3C0-1E27-3E91-A63DA0821C01}"/>
              </a:ext>
            </a:extLst>
          </p:cNvPr>
          <p:cNvSpPr txBox="1"/>
          <p:nvPr/>
        </p:nvSpPr>
        <p:spPr>
          <a:xfrm>
            <a:off x="689619" y="2214223"/>
            <a:ext cx="7105871" cy="47705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342900" indent="-342900" fontAlgn="base">
              <a:spcAft>
                <a:spcPts val="800"/>
              </a:spcAft>
              <a:buFont typeface="Symbol" panose="05050102010706020507" pitchFamily="18" charset="2"/>
              <a:buChar char=""/>
            </a:pPr>
            <a:r>
              <a:rPr lang="en-US" sz="2200">
                <a:solidFill>
                  <a:srgbClr val="1C2446"/>
                </a:solidFill>
                <a:ea typeface="+mn-lt"/>
                <a:cs typeface="+mn-lt"/>
              </a:rPr>
              <a:t>Don't wait to file a claim once separated from your job </a:t>
            </a:r>
            <a:endParaRPr lang="en-US" sz="2200">
              <a:solidFill>
                <a:srgbClr val="1C2446"/>
              </a:solidFill>
              <a:cs typeface="Calibri Light"/>
            </a:endParaRPr>
          </a:p>
          <a:p>
            <a:pPr marL="342900" indent="-342900" fontAlgn="base">
              <a:spcAft>
                <a:spcPts val="800"/>
              </a:spcAft>
              <a:buFont typeface="Symbol" panose="05050102010706020507" pitchFamily="18" charset="2"/>
              <a:buChar char=""/>
            </a:pPr>
            <a:r>
              <a:rPr lang="en-US" sz="2200">
                <a:solidFill>
                  <a:srgbClr val="1C2446"/>
                </a:solidFill>
                <a:ea typeface="+mn-lt"/>
                <a:cs typeface="+mn-lt"/>
              </a:rPr>
              <a:t>Online application is currently only available in English</a:t>
            </a:r>
          </a:p>
          <a:p>
            <a:pPr marL="342900" indent="-342900">
              <a:spcAft>
                <a:spcPts val="800"/>
              </a:spcAft>
              <a:buFont typeface="Symbol" panose="05050102010706020507" pitchFamily="18" charset="2"/>
              <a:buChar char=""/>
            </a:pPr>
            <a:r>
              <a:rPr lang="en-US" sz="2200">
                <a:solidFill>
                  <a:srgbClr val="1C2446"/>
                </a:solidFill>
                <a:ea typeface="+mn-lt"/>
                <a:cs typeface="+mn-lt"/>
              </a:rPr>
              <a:t>Contact the call center to file over the phone in languages other than English</a:t>
            </a:r>
          </a:p>
          <a:p>
            <a:pPr marL="342900" marR="0" lvl="0" indent="-342900" fontAlgn="base">
              <a:spcBef>
                <a:spcPts val="0"/>
              </a:spcBef>
              <a:spcAft>
                <a:spcPts val="0"/>
              </a:spcAft>
              <a:buFont typeface="Symbol" panose="05050102010706020507" pitchFamily="18" charset="2"/>
              <a:buChar char=""/>
            </a:pPr>
            <a:r>
              <a:rPr lang="en-US" sz="2200">
                <a:solidFill>
                  <a:srgbClr val="1C2446"/>
                </a:solidFill>
              </a:rPr>
              <a:t>View the Claim Status tool for self-service options</a:t>
            </a:r>
          </a:p>
          <a:p>
            <a:pPr marL="342900" marR="0" lvl="0" indent="-342900" fontAlgn="base">
              <a:spcBef>
                <a:spcPts val="0"/>
              </a:spcBef>
              <a:spcAft>
                <a:spcPts val="800"/>
              </a:spcAft>
              <a:buFont typeface="Symbol" panose="05050102010706020507" pitchFamily="18" charset="2"/>
              <a:buChar char=""/>
            </a:pPr>
            <a:r>
              <a:rPr lang="en-US" sz="2200">
                <a:solidFill>
                  <a:srgbClr val="1C2446"/>
                </a:solidFill>
              </a:rPr>
              <a:t>Contact UI customer service at 732-761-2020 during the following times: ​</a:t>
            </a:r>
          </a:p>
          <a:p>
            <a:pPr marL="455613" lvl="1" indent="0" fontAlgn="base">
              <a:spcAft>
                <a:spcPts val="800"/>
              </a:spcAft>
            </a:pPr>
            <a:r>
              <a:rPr lang="en-US" sz="2200">
                <a:solidFill>
                  <a:srgbClr val="1C2446"/>
                </a:solidFill>
              </a:rPr>
              <a:t>- 8:00am – 3:00pm, Monday - Friday (except holidays) ​</a:t>
            </a:r>
          </a:p>
          <a:p>
            <a:pPr marL="455613" lvl="1" indent="0" fontAlgn="base">
              <a:spcAft>
                <a:spcPts val="800"/>
              </a:spcAft>
            </a:pPr>
            <a:r>
              <a:rPr lang="en-US" sz="2200">
                <a:solidFill>
                  <a:srgbClr val="1C2446"/>
                </a:solidFill>
              </a:rPr>
              <a:t>- We recommend calling at 8 am</a:t>
            </a:r>
          </a:p>
          <a:p>
            <a:pPr marL="0" indent="0" fontAlgn="base">
              <a:buNone/>
            </a:pPr>
            <a:endParaRPr lang="en-US" sz="2200">
              <a:latin typeface="+mj-lt"/>
            </a:endParaRPr>
          </a:p>
          <a:p>
            <a:pPr marL="0" indent="0" fontAlgn="base">
              <a:buNone/>
            </a:pPr>
            <a:endParaRPr lang="en-US" sz="2200"/>
          </a:p>
          <a:p>
            <a:pPr marL="0" indent="0" algn="l" rtl="0" fontAlgn="base">
              <a:buNone/>
            </a:pPr>
            <a:endParaRPr lang="en-US" sz="2200"/>
          </a:p>
        </p:txBody>
      </p:sp>
    </p:spTree>
    <p:extLst>
      <p:ext uri="{BB962C8B-B14F-4D97-AF65-F5344CB8AC3E}">
        <p14:creationId xmlns:p14="http://schemas.microsoft.com/office/powerpoint/2010/main" val="2595376889"/>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3600" b="1">
                <a:solidFill>
                  <a:srgbClr val="FAF9F6"/>
                </a:solidFill>
              </a:rPr>
              <a:t>QUESTIONS?</a:t>
            </a:r>
          </a:p>
        </p:txBody>
      </p:sp>
    </p:spTree>
    <p:extLst>
      <p:ext uri="{BB962C8B-B14F-4D97-AF65-F5344CB8AC3E}">
        <p14:creationId xmlns:p14="http://schemas.microsoft.com/office/powerpoint/2010/main" val="111569785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7" y="1123551"/>
            <a:ext cx="730688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WHO IS ELIGIBLE FOR BENEFITS? </a:t>
            </a: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1" y="2209493"/>
            <a:ext cx="6695648" cy="44627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285750" indent="-285750" fontAlgn="base">
              <a:buClr>
                <a:srgbClr val="3E8A9F"/>
              </a:buClr>
              <a:buFont typeface="Arial" panose="020B0604020202020204" pitchFamily="34" charset="0"/>
              <a:buChar char="•"/>
            </a:pPr>
            <a:r>
              <a:rPr lang="en-US" sz="2000">
                <a:solidFill>
                  <a:srgbClr val="1C2446"/>
                </a:solidFill>
                <a:latin typeface="Calibri"/>
              </a:rPr>
              <a:t>When you first apply for Unemployment Insurance benefits, NJDOL reviews information you and your employer(s) provide. </a:t>
            </a:r>
            <a:endParaRPr lang="en-US" sz="2000">
              <a:solidFill>
                <a:srgbClr val="1C2446"/>
              </a:solidFill>
              <a:latin typeface="Calibri" panose="020F0502020204030204" pitchFamily="34" charset="0"/>
            </a:endParaRPr>
          </a:p>
          <a:p>
            <a:pPr marL="285750" indent="-285750" algn="l" rtl="0" fontAlgn="base">
              <a:buClr>
                <a:srgbClr val="3E8A9F"/>
              </a:buClr>
              <a:buFont typeface="Arial" panose="020B0604020202020204" pitchFamily="34" charset="0"/>
              <a:buChar char="•"/>
            </a:pPr>
            <a:endParaRPr lang="en-US" sz="2000">
              <a:solidFill>
                <a:srgbClr val="1C2446"/>
              </a:solidFill>
              <a:latin typeface="Calibri" panose="020F0502020204030204" pitchFamily="34" charset="0"/>
            </a:endParaRPr>
          </a:p>
          <a:p>
            <a:pPr marL="285750" indent="-285750" algn="l" rtl="0" fontAlgn="base">
              <a:buClr>
                <a:srgbClr val="3E8A9F"/>
              </a:buClr>
              <a:buFont typeface="Arial" panose="020B0604020202020204" pitchFamily="34" charset="0"/>
              <a:buChar char="•"/>
            </a:pPr>
            <a:r>
              <a:rPr lang="en-US" sz="2000">
                <a:solidFill>
                  <a:srgbClr val="1C2446"/>
                </a:solidFill>
                <a:latin typeface="Calibri"/>
              </a:rPr>
              <a:t>To qualify, you must meet all of the eligibility requirements of federal and state unemployment compensation laws and regulations. There are two main categories of eligibility:</a:t>
            </a:r>
          </a:p>
          <a:p>
            <a:pPr fontAlgn="base">
              <a:buClr>
                <a:srgbClr val="3E8A9F"/>
              </a:buClr>
            </a:pPr>
            <a:endParaRPr lang="en-US">
              <a:solidFill>
                <a:srgbClr val="1C2446"/>
              </a:solidFill>
              <a:latin typeface="Calibri" panose="020F0502020204030204" pitchFamily="34" charset="0"/>
            </a:endParaRPr>
          </a:p>
          <a:p>
            <a:pPr marL="914400" lvl="4" indent="-342900" fontAlgn="base">
              <a:buClr>
                <a:srgbClr val="3E8A9F"/>
              </a:buClr>
              <a:buFont typeface="Wingdings" panose="05000000000000000000" pitchFamily="2" charset="2"/>
              <a:buChar char="Ø"/>
            </a:pPr>
            <a:r>
              <a:rPr lang="en-US" b="1">
                <a:solidFill>
                  <a:srgbClr val="1C2446"/>
                </a:solidFill>
                <a:latin typeface="Calibri"/>
              </a:rPr>
              <a:t>Monetary –</a:t>
            </a:r>
            <a:r>
              <a:rPr lang="en-US">
                <a:solidFill>
                  <a:srgbClr val="1C2446"/>
                </a:solidFill>
                <a:latin typeface="Calibri"/>
              </a:rPr>
              <a:t> claimants must earn a certain amount of money during their “base period” to be eligible for benefits.</a:t>
            </a:r>
          </a:p>
          <a:p>
            <a:pPr marL="571500" lvl="4" indent="0" fontAlgn="base">
              <a:buClr>
                <a:srgbClr val="3E8A9F"/>
              </a:buClr>
            </a:pPr>
            <a:endParaRPr lang="en-US">
              <a:solidFill>
                <a:srgbClr val="1C2446"/>
              </a:solidFill>
              <a:latin typeface="Calibri" panose="020F0502020204030204" pitchFamily="34" charset="0"/>
            </a:endParaRPr>
          </a:p>
          <a:p>
            <a:pPr marL="914400" lvl="4" indent="-342900" fontAlgn="base">
              <a:buClr>
                <a:srgbClr val="3E8A9F"/>
              </a:buClr>
              <a:buFont typeface="Wingdings" panose="05000000000000000000" pitchFamily="2" charset="2"/>
              <a:buChar char="Ø"/>
            </a:pPr>
            <a:r>
              <a:rPr lang="en-US" b="1">
                <a:solidFill>
                  <a:srgbClr val="1C2446"/>
                </a:solidFill>
                <a:latin typeface="Calibri"/>
              </a:rPr>
              <a:t>Non-Monetary –</a:t>
            </a:r>
            <a:r>
              <a:rPr lang="en-US">
                <a:solidFill>
                  <a:srgbClr val="1C2446"/>
                </a:solidFill>
                <a:latin typeface="Calibri"/>
              </a:rPr>
              <a:t> claimants must have lost their job or had a reduction in work hours due to no fault of their own.</a:t>
            </a:r>
          </a:p>
          <a:p>
            <a:pPr marL="914400" lvl="4" indent="-342900">
              <a:buClr>
                <a:srgbClr val="3E8A9F"/>
              </a:buClr>
              <a:buFont typeface="Wingdings" panose="05000000000000000000" pitchFamily="2" charset="2"/>
              <a:buChar char="Ø"/>
            </a:pPr>
            <a:endParaRPr lang="en-US">
              <a:solidFill>
                <a:srgbClr val="1C2446"/>
              </a:solidFill>
            </a:endParaRPr>
          </a:p>
          <a:p>
            <a:pPr marL="914400" lvl="2" indent="-342900">
              <a:buClr>
                <a:srgbClr val="3E8A9F"/>
              </a:buClr>
              <a:buFont typeface="Wingdings" panose="05000000000000000000" pitchFamily="2" charset="2"/>
              <a:buChar char="Ø"/>
            </a:pPr>
            <a:endParaRPr lang="en-US"/>
          </a:p>
        </p:txBody>
      </p:sp>
    </p:spTree>
    <p:extLst>
      <p:ext uri="{BB962C8B-B14F-4D97-AF65-F5344CB8AC3E}">
        <p14:creationId xmlns:p14="http://schemas.microsoft.com/office/powerpoint/2010/main" val="353918801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7" y="842117"/>
            <a:ext cx="7306889"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WHO IS ELIGIBLE FOR BENEFITS? </a:t>
            </a:r>
            <a:r>
              <a:rPr lang="en-US" sz="3600" b="1" i="1">
                <a:solidFill>
                  <a:srgbClr val="FAF9F6"/>
                </a:solidFill>
              </a:rPr>
              <a:t>continued</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1" y="2209493"/>
            <a:ext cx="6695648" cy="37856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342900" indent="-342900" fontAlgn="base">
              <a:buClr>
                <a:srgbClr val="3E8A9F"/>
              </a:buClr>
              <a:buFont typeface="Arial" panose="020B0604020202020204" pitchFamily="34" charset="0"/>
              <a:buChar char="•"/>
            </a:pPr>
            <a:r>
              <a:rPr lang="en-US" sz="2400">
                <a:solidFill>
                  <a:srgbClr val="1C2446"/>
                </a:solidFill>
                <a:latin typeface="Calibri"/>
              </a:rPr>
              <a:t>After you first qualify for benefits each week you must be </a:t>
            </a:r>
            <a:endParaRPr lang="en-US" sz="1600">
              <a:latin typeface="Calibri"/>
            </a:endParaRPr>
          </a:p>
          <a:p>
            <a:pPr marL="1084263" lvl="6" indent="-457200">
              <a:buClr>
                <a:srgbClr val="3E8A9F"/>
              </a:buClr>
              <a:buFont typeface="+mj-lt"/>
              <a:buAutoNum type="arabicParenR"/>
            </a:pPr>
            <a:r>
              <a:rPr lang="en-US" sz="2400">
                <a:solidFill>
                  <a:srgbClr val="1C2446"/>
                </a:solidFill>
                <a:latin typeface="Calibri"/>
              </a:rPr>
              <a:t>able to work</a:t>
            </a:r>
          </a:p>
          <a:p>
            <a:pPr marL="1084263" lvl="6" indent="-457200">
              <a:buClr>
                <a:srgbClr val="3E8A9F"/>
              </a:buClr>
              <a:buFont typeface="+mj-lt"/>
              <a:buAutoNum type="arabicParenR"/>
            </a:pPr>
            <a:r>
              <a:rPr lang="en-US" sz="2400">
                <a:solidFill>
                  <a:srgbClr val="1C2446"/>
                </a:solidFill>
                <a:latin typeface="Calibri"/>
              </a:rPr>
              <a:t>actively seeking work</a:t>
            </a:r>
          </a:p>
          <a:p>
            <a:pPr marL="1084263" lvl="6" indent="-457200">
              <a:buClr>
                <a:srgbClr val="3E8A9F"/>
              </a:buClr>
              <a:buFont typeface="+mj-lt"/>
              <a:buAutoNum type="arabicParenR"/>
            </a:pPr>
            <a:r>
              <a:rPr lang="en-US" sz="2400">
                <a:solidFill>
                  <a:srgbClr val="1C2446"/>
                </a:solidFill>
                <a:latin typeface="Calibri"/>
              </a:rPr>
              <a:t>available for work</a:t>
            </a:r>
          </a:p>
          <a:p>
            <a:pPr marL="1084263" lvl="6" indent="-457200">
              <a:buClr>
                <a:srgbClr val="3E8A9F"/>
              </a:buClr>
              <a:buFont typeface="+mj-lt"/>
              <a:buAutoNum type="arabicParenR"/>
            </a:pPr>
            <a:r>
              <a:rPr lang="en-US" sz="2400">
                <a:solidFill>
                  <a:srgbClr val="1C2446"/>
                </a:solidFill>
                <a:latin typeface="Calibri"/>
              </a:rPr>
              <a:t>and not refuse an offer of suitable work </a:t>
            </a:r>
            <a:endParaRPr lang="en-US" sz="1600"/>
          </a:p>
          <a:p>
            <a:pPr algn="l" rtl="0" fontAlgn="base">
              <a:buClr>
                <a:srgbClr val="3E8A9F"/>
              </a:buClr>
            </a:pPr>
            <a:endParaRPr lang="en-US" sz="2400">
              <a:solidFill>
                <a:srgbClr val="1C2446"/>
              </a:solidFill>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2400">
                <a:solidFill>
                  <a:srgbClr val="1C2446"/>
                </a:solidFill>
                <a:latin typeface="Calibri" panose="020F0502020204030204" pitchFamily="34" charset="0"/>
              </a:rPr>
              <a:t>You must also keep your appointments with NJDOL when scheduled in order to continue receiving them. </a:t>
            </a:r>
            <a:endParaRPr lang="en-US" sz="20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183026694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7" y="1123551"/>
            <a:ext cx="730688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WHY ARE YOU UNEMPLOYED?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1" y="2148155"/>
            <a:ext cx="6695648" cy="36625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342900" indent="-342900" algn="l" rtl="0" fontAlgn="base">
              <a:buClr>
                <a:srgbClr val="3E8A9F"/>
              </a:buClr>
              <a:buFont typeface="Arial" panose="020B0604020202020204" pitchFamily="34" charset="0"/>
              <a:buChar char="•"/>
            </a:pPr>
            <a:r>
              <a:rPr lang="en-US" sz="2000">
                <a:solidFill>
                  <a:srgbClr val="1C2446"/>
                </a:solidFill>
                <a:latin typeface="Calibri" panose="020F0502020204030204" pitchFamily="34" charset="0"/>
              </a:rPr>
              <a:t>Unemployment Insurance benefits are meant for people who lose their job “through no fault of their own,” such as an employer’s lack of work or a layoff due to downsizing.  </a:t>
            </a:r>
          </a:p>
          <a:p>
            <a:pPr algn="l" rtl="0" fontAlgn="base">
              <a:buClr>
                <a:srgbClr val="3E8A9F"/>
              </a:buClr>
            </a:pPr>
            <a:endParaRPr lang="en-US" sz="2000">
              <a:solidFill>
                <a:srgbClr val="1C2446"/>
              </a:solidFill>
              <a:latin typeface="Calibri" panose="020F0502020204030204" pitchFamily="34" charset="0"/>
            </a:endParaRPr>
          </a:p>
          <a:p>
            <a:pPr marL="342900" indent="-342900" fontAlgn="base">
              <a:buClr>
                <a:srgbClr val="3E8A9F"/>
              </a:buClr>
              <a:buFont typeface="Arial" panose="020B0604020202020204" pitchFamily="34" charset="0"/>
              <a:buChar char="•"/>
            </a:pPr>
            <a:r>
              <a:rPr lang="en-US" sz="2000">
                <a:solidFill>
                  <a:srgbClr val="1C2446"/>
                </a:solidFill>
                <a:latin typeface="Calibri"/>
              </a:rPr>
              <a:t>If you were fired due to misconduct or you quit voluntarily without good cause, your benefits may be denied or require a waiting period. In these cases, NJDOL will review your eligibility:</a:t>
            </a:r>
            <a:endParaRPr lang="en-US" sz="2000">
              <a:solidFill>
                <a:srgbClr val="1C2446"/>
              </a:solidFill>
              <a:latin typeface="Calibri" panose="020F0502020204030204" pitchFamily="34" charset="0"/>
            </a:endParaRPr>
          </a:p>
          <a:p>
            <a:pPr marL="342900" indent="-342900" algn="l" rtl="0" fontAlgn="base">
              <a:buClr>
                <a:srgbClr val="3E8A9F"/>
              </a:buClr>
              <a:buFont typeface="Arial" panose="020B0604020202020204" pitchFamily="34" charset="0"/>
              <a:buChar char="•"/>
            </a:pPr>
            <a:endParaRPr lang="en-US">
              <a:solidFill>
                <a:srgbClr val="1C2446"/>
              </a:solidFill>
              <a:latin typeface="Calibri" panose="020F0502020204030204" pitchFamily="34" charset="0"/>
            </a:endParaRPr>
          </a:p>
          <a:p>
            <a:pPr marL="914400" indent="-457200" fontAlgn="base">
              <a:buClr>
                <a:srgbClr val="3E8A9F"/>
              </a:buClr>
              <a:buFont typeface="Wingdings" panose="05000000000000000000" pitchFamily="2" charset="2"/>
              <a:buChar char="Ø"/>
            </a:pPr>
            <a:r>
              <a:rPr lang="en-US">
                <a:solidFill>
                  <a:srgbClr val="1C2446"/>
                </a:solidFill>
                <a:latin typeface="Calibri"/>
              </a:rPr>
              <a:t>An NJDOL representative will conduct a fact-finding by phone or email. </a:t>
            </a:r>
          </a:p>
          <a:p>
            <a:pPr marL="914400" indent="-457200" algn="l" rtl="0" fontAlgn="base">
              <a:buClr>
                <a:srgbClr val="3E8A9F"/>
              </a:buClr>
              <a:buFont typeface="Wingdings" panose="05000000000000000000" pitchFamily="2" charset="2"/>
              <a:buChar char="Ø"/>
            </a:pPr>
            <a:r>
              <a:rPr lang="en-US">
                <a:solidFill>
                  <a:srgbClr val="1C2446"/>
                </a:solidFill>
                <a:latin typeface="Calibri"/>
              </a:rPr>
              <a:t>Employer may be asked to participate </a:t>
            </a:r>
            <a:endParaRPr lang="en-US"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225110184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7" y="1123551"/>
            <a:ext cx="730688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EARNINGS REQUIREMENTS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161369"/>
            <a:ext cx="7103689" cy="37548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lgn="l" rtl="0" fontAlgn="base">
              <a:buClr>
                <a:srgbClr val="3E8A9F"/>
              </a:buClr>
              <a:buFont typeface="Arial" panose="020B0604020202020204" pitchFamily="34" charset="0"/>
              <a:buChar char="•"/>
            </a:pPr>
            <a:r>
              <a:rPr lang="en-US" sz="1600">
                <a:solidFill>
                  <a:srgbClr val="1C2446"/>
                </a:solidFill>
                <a:latin typeface="Calibri" panose="020F0502020204030204" pitchFamily="34" charset="0"/>
              </a:rPr>
              <a:t>You have to meet a minimum earnings requirement during your </a:t>
            </a:r>
            <a:r>
              <a:rPr lang="en-US" sz="1600" b="1">
                <a:solidFill>
                  <a:srgbClr val="3E8A9F"/>
                </a:solidFill>
                <a:latin typeface="Calibri" panose="020F0502020204030204" pitchFamily="34" charset="0"/>
              </a:rPr>
              <a:t>base year</a:t>
            </a:r>
            <a:r>
              <a:rPr lang="en-US" sz="1600">
                <a:solidFill>
                  <a:srgbClr val="1C2446"/>
                </a:solidFill>
                <a:latin typeface="Calibri" panose="020F0502020204030204" pitchFamily="34" charset="0"/>
              </a:rPr>
              <a:t>.  The base period is the timeframe used to determine if you qualify for UI benefits and to calculate your benefit amount. There are multiple ways of calculating a base year.  </a:t>
            </a:r>
          </a:p>
          <a:p>
            <a:pPr marL="342900" indent="-342900" algn="l" rtl="0" fontAlgn="base">
              <a:buClr>
                <a:srgbClr val="3E8A9F"/>
              </a:buClr>
              <a:buFont typeface="Arial" panose="020B0604020202020204" pitchFamily="34" charset="0"/>
              <a:buChar char="•"/>
            </a:pPr>
            <a:endParaRPr lang="en-US" sz="1600">
              <a:solidFill>
                <a:srgbClr val="1C2446"/>
              </a:solidFill>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1600">
                <a:solidFill>
                  <a:srgbClr val="1C2446"/>
                </a:solidFill>
                <a:latin typeface="Calibri" panose="020F0502020204030204" pitchFamily="34" charset="0"/>
              </a:rPr>
              <a:t>Must have valid work authorization during periods of earnings. </a:t>
            </a:r>
          </a:p>
          <a:p>
            <a:pPr marL="342900" indent="-342900" algn="l" rtl="0" fontAlgn="base">
              <a:buClr>
                <a:srgbClr val="3E8A9F"/>
              </a:buClr>
              <a:buFont typeface="Arial" panose="020B0604020202020204" pitchFamily="34" charset="0"/>
              <a:buChar char="•"/>
            </a:pPr>
            <a:endParaRPr lang="en-US" sz="1600">
              <a:solidFill>
                <a:srgbClr val="1C2446"/>
              </a:solidFill>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1600">
                <a:solidFill>
                  <a:srgbClr val="1C2446"/>
                </a:solidFill>
                <a:latin typeface="Calibri" panose="020F0502020204030204" pitchFamily="34" charset="0"/>
              </a:rPr>
              <a:t>See the current year’s earnings requirements at </a:t>
            </a:r>
            <a:r>
              <a:rPr lang="en-US" sz="1600" b="1">
                <a:solidFill>
                  <a:srgbClr val="3E8A9F"/>
                </a:solidFill>
                <a:latin typeface="Calibri" panose="020F0502020204030204" pitchFamily="34" charset="0"/>
              </a:rPr>
              <a:t>myunemployment.nj.gov</a:t>
            </a:r>
            <a:r>
              <a:rPr lang="en-US" sz="1600" b="1">
                <a:solidFill>
                  <a:srgbClr val="1C2446"/>
                </a:solidFill>
                <a:latin typeface="Calibri" panose="020F0502020204030204" pitchFamily="34" charset="0"/>
              </a:rPr>
              <a:t>.</a:t>
            </a:r>
            <a:r>
              <a:rPr lang="en-US" sz="1600" b="1">
                <a:solidFill>
                  <a:srgbClr val="3E8A9F"/>
                </a:solidFill>
                <a:latin typeface="Calibri" panose="020F0502020204030204" pitchFamily="34" charset="0"/>
              </a:rPr>
              <a:t> </a:t>
            </a:r>
          </a:p>
          <a:p>
            <a:pPr marL="342900" indent="-342900" algn="l" rtl="0" fontAlgn="base">
              <a:buClr>
                <a:srgbClr val="3E8A9F"/>
              </a:buClr>
              <a:buFont typeface="Arial" panose="020B0604020202020204" pitchFamily="34" charset="0"/>
              <a:buChar char="•"/>
            </a:pPr>
            <a:endParaRPr lang="en-US" sz="1600">
              <a:solidFill>
                <a:srgbClr val="1C2446"/>
              </a:solidFill>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1600">
                <a:solidFill>
                  <a:srgbClr val="1C2446"/>
                </a:solidFill>
                <a:latin typeface="Calibri" panose="020F0502020204030204" pitchFamily="34" charset="0"/>
              </a:rPr>
              <a:t>Even if you do not think you meet earnings requirements, we still recommend you apply. </a:t>
            </a:r>
          </a:p>
          <a:p>
            <a:pPr marL="342900" indent="-342900" algn="l" rtl="0" fontAlgn="base">
              <a:buClr>
                <a:srgbClr val="3E8A9F"/>
              </a:buClr>
              <a:buFont typeface="Arial" panose="020B0604020202020204" pitchFamily="34" charset="0"/>
              <a:buChar char="•"/>
            </a:pPr>
            <a:endParaRPr lang="en-US" sz="1600" i="0">
              <a:solidFill>
                <a:srgbClr val="1C2446"/>
              </a:solidFill>
              <a:effectLst/>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1600">
                <a:solidFill>
                  <a:srgbClr val="1C2446"/>
                </a:solidFill>
                <a:latin typeface="Calibri" panose="020F0502020204030204" pitchFamily="34" charset="0"/>
              </a:rPr>
              <a:t>Must meet definition of an employee; properly classified independent contractors are not eligible. Learn more about worker misclassification </a:t>
            </a:r>
            <a:r>
              <a:rPr lang="en-US" sz="1400" i="0" u="none" strike="noStrike">
                <a:solidFill>
                  <a:srgbClr val="161F48"/>
                </a:solidFill>
                <a:effectLst/>
                <a:latin typeface="Roboto Medium" panose="02000000000000000000" pitchFamily="2" charset="0"/>
              </a:rPr>
              <a:t>at </a:t>
            </a:r>
            <a:r>
              <a:rPr lang="en-US" sz="1400" b="1" i="0" u="none" strike="noStrike">
                <a:solidFill>
                  <a:srgbClr val="2D98AF"/>
                </a:solidFill>
                <a:effectLst/>
                <a:latin typeface="Roboto" panose="02000000000000000000" pitchFamily="2" charset="0"/>
              </a:rPr>
              <a:t>myworkrights.nj.gov</a:t>
            </a:r>
            <a:endParaRPr lang="en-US" sz="14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354658582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7" y="1123551"/>
            <a:ext cx="730688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HOW YOU’LL BE PAID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214224"/>
            <a:ext cx="7103689" cy="34163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lgn="l" rtl="0" fontAlgn="base">
              <a:buClr>
                <a:srgbClr val="3E8A9F"/>
              </a:buClr>
              <a:buFont typeface="Arial" panose="020B0604020202020204" pitchFamily="34" charset="0"/>
              <a:buChar char="•"/>
            </a:pPr>
            <a:r>
              <a:rPr lang="en-US" sz="2400">
                <a:solidFill>
                  <a:srgbClr val="1C2446"/>
                </a:solidFill>
                <a:latin typeface="Calibri" panose="020F0502020204030204" pitchFamily="34" charset="0"/>
              </a:rPr>
              <a:t>When you file a new claim, you can choose how you want to receive your benefits: direct deposit (</a:t>
            </a:r>
            <a:r>
              <a:rPr lang="en-US" sz="2400" b="1">
                <a:solidFill>
                  <a:srgbClr val="3E8A9F"/>
                </a:solidFill>
                <a:latin typeface="Calibri" panose="020F0502020204030204" pitchFamily="34" charset="0"/>
              </a:rPr>
              <a:t>recommended</a:t>
            </a:r>
            <a:r>
              <a:rPr lang="en-US" sz="2400">
                <a:solidFill>
                  <a:srgbClr val="1C2446"/>
                </a:solidFill>
                <a:latin typeface="Calibri" panose="020F0502020204030204" pitchFamily="34" charset="0"/>
              </a:rPr>
              <a:t>)  or a prepaid debit card. </a:t>
            </a:r>
          </a:p>
          <a:p>
            <a:pPr marL="342900" indent="-342900" algn="l" rtl="0" fontAlgn="base">
              <a:buClr>
                <a:srgbClr val="3E8A9F"/>
              </a:buClr>
              <a:buFont typeface="Arial" panose="020B0604020202020204" pitchFamily="34" charset="0"/>
              <a:buChar char="•"/>
            </a:pPr>
            <a:endParaRPr lang="en-US" sz="2400">
              <a:solidFill>
                <a:srgbClr val="1C2446"/>
              </a:solidFill>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2400">
                <a:solidFill>
                  <a:srgbClr val="1C2446"/>
                </a:solidFill>
                <a:latin typeface="Calibri" panose="020F0502020204030204" pitchFamily="34" charset="0"/>
              </a:rPr>
              <a:t>If you don't enter your banking information to sign up for direct deposit, you will get your benefits by prepaid debit card.  </a:t>
            </a:r>
          </a:p>
          <a:p>
            <a:pPr marL="342900" indent="-342900" algn="l" rtl="0" fontAlgn="base">
              <a:buClr>
                <a:srgbClr val="3E8A9F"/>
              </a:buClr>
              <a:buFont typeface="Arial" panose="020B0604020202020204" pitchFamily="34" charset="0"/>
              <a:buChar char="•"/>
            </a:pPr>
            <a:endParaRPr lang="en-US" sz="2400">
              <a:solidFill>
                <a:srgbClr val="1C2446"/>
              </a:solidFill>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2400">
                <a:solidFill>
                  <a:srgbClr val="1C2446"/>
                </a:solidFill>
                <a:latin typeface="Calibri" panose="020F0502020204030204" pitchFamily="34" charset="0"/>
              </a:rPr>
              <a:t>Learn more at </a:t>
            </a:r>
            <a:r>
              <a:rPr lang="en-US" sz="2400" b="1">
                <a:solidFill>
                  <a:srgbClr val="3E8A9F"/>
                </a:solidFill>
                <a:latin typeface="Calibri" panose="020F0502020204030204" pitchFamily="34" charset="0"/>
              </a:rPr>
              <a:t>myunemployment.nj.gov/payment</a:t>
            </a:r>
            <a:r>
              <a:rPr lang="en-US" sz="2400">
                <a:solidFill>
                  <a:srgbClr val="1C2446"/>
                </a:solidFill>
                <a:latin typeface="Calibri" panose="020F0502020204030204" pitchFamily="34" charset="0"/>
              </a:rPr>
              <a:t>. </a:t>
            </a:r>
            <a:endParaRPr lang="en-US" sz="20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277424776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422787" y="1123551"/>
            <a:ext cx="730688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600" b="1" i="0" u="none" strike="noStrike" cap="none" spc="0" normalizeH="0" baseline="0">
                <a:ln>
                  <a:noFill/>
                </a:ln>
                <a:solidFill>
                  <a:srgbClr val="FAF9F6"/>
                </a:solidFill>
                <a:effectLst/>
                <a:uFillTx/>
                <a:ea typeface="+mn-ea"/>
                <a:cs typeface="+mn-cs"/>
                <a:sym typeface="Calibri"/>
              </a:rPr>
              <a:t>UNIQUE ELIGIBILITY REQUIREMENTS </a:t>
            </a:r>
            <a:endParaRPr kumimoji="0" lang="en-US" sz="3600" b="1" i="1" u="none" strike="noStrike" cap="none" spc="0" normalizeH="0" baseline="0">
              <a:ln>
                <a:noFill/>
              </a:ln>
              <a:solidFill>
                <a:srgbClr val="FAF9F6"/>
              </a:solidFill>
              <a:effectLst/>
              <a:uFillTx/>
              <a:ea typeface="+mn-ea"/>
              <a:cs typeface="+mn-cs"/>
              <a:sym typeface="Calibri"/>
            </a:endParaRPr>
          </a:p>
        </p:txBody>
      </p:sp>
      <p:sp>
        <p:nvSpPr>
          <p:cNvPr id="11" name="TextBox 10">
            <a:extLst>
              <a:ext uri="{FF2B5EF4-FFF2-40B4-BE49-F238E27FC236}">
                <a16:creationId xmlns:a16="http://schemas.microsoft.com/office/drawing/2014/main" id="{F72450A2-C3C0-1E27-3E91-A63DA0821C01}"/>
              </a:ext>
            </a:extLst>
          </p:cNvPr>
          <p:cNvSpPr txBox="1"/>
          <p:nvPr/>
        </p:nvSpPr>
        <p:spPr>
          <a:xfrm>
            <a:off x="465510" y="2201010"/>
            <a:ext cx="7103689" cy="30469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lgn="l" rtl="0" fontAlgn="base">
              <a:buClr>
                <a:srgbClr val="3E8A9F"/>
              </a:buClr>
              <a:buFont typeface="Arial" panose="020B0604020202020204" pitchFamily="34" charset="0"/>
              <a:buChar char="•"/>
            </a:pPr>
            <a:r>
              <a:rPr lang="en-US" sz="2400">
                <a:solidFill>
                  <a:srgbClr val="1C2446"/>
                </a:solidFill>
                <a:latin typeface="Calibri" panose="020F0502020204030204" pitchFamily="34" charset="0"/>
              </a:rPr>
              <a:t>There are unique eligibility requirements for the following types of employment: </a:t>
            </a:r>
          </a:p>
          <a:p>
            <a:pPr algn="l" rtl="0" fontAlgn="base">
              <a:buClr>
                <a:srgbClr val="3E8A9F"/>
              </a:buClr>
            </a:pPr>
            <a:endParaRPr lang="en-US" sz="2400">
              <a:solidFill>
                <a:srgbClr val="1C2446"/>
              </a:solidFill>
              <a:latin typeface="Calibri" panose="020F0502020204030204" pitchFamily="34" charset="0"/>
            </a:endParaRPr>
          </a:p>
          <a:p>
            <a:pPr marL="914400" lvl="2" indent="-342900" fontAlgn="base">
              <a:buClr>
                <a:srgbClr val="3E8A9F"/>
              </a:buClr>
              <a:buFont typeface="Wingdings" panose="05000000000000000000" pitchFamily="2" charset="2"/>
              <a:buChar char="Ø"/>
            </a:pPr>
            <a:r>
              <a:rPr lang="en-US" sz="2400">
                <a:solidFill>
                  <a:srgbClr val="1C2446"/>
                </a:solidFill>
                <a:latin typeface="Calibri" panose="020F0502020204030204" pitchFamily="34" charset="0"/>
              </a:rPr>
              <a:t>Teachers &amp; School Employees </a:t>
            </a:r>
          </a:p>
          <a:p>
            <a:pPr marL="914400" lvl="2" indent="-342900" fontAlgn="base">
              <a:buClr>
                <a:srgbClr val="3E8A9F"/>
              </a:buClr>
              <a:buFont typeface="Wingdings" panose="05000000000000000000" pitchFamily="2" charset="2"/>
              <a:buChar char="Ø"/>
            </a:pPr>
            <a:r>
              <a:rPr lang="en-US" sz="2400">
                <a:solidFill>
                  <a:srgbClr val="1C2446"/>
                </a:solidFill>
                <a:latin typeface="Calibri" panose="020F0502020204030204" pitchFamily="34" charset="0"/>
              </a:rPr>
              <a:t>Corporate Officers &amp; Business Owners </a:t>
            </a:r>
          </a:p>
          <a:p>
            <a:pPr marL="342900" indent="-342900" algn="l" rtl="0" fontAlgn="base">
              <a:buClr>
                <a:srgbClr val="3E8A9F"/>
              </a:buClr>
              <a:buFont typeface="Arial" panose="020B0604020202020204" pitchFamily="34" charset="0"/>
              <a:buChar char="•"/>
            </a:pPr>
            <a:endParaRPr lang="en-US" sz="2400">
              <a:solidFill>
                <a:srgbClr val="1C2446"/>
              </a:solidFill>
              <a:latin typeface="Calibri" panose="020F0502020204030204" pitchFamily="34" charset="0"/>
            </a:endParaRPr>
          </a:p>
          <a:p>
            <a:pPr marL="342900" indent="-342900" algn="l" rtl="0" fontAlgn="base">
              <a:buClr>
                <a:srgbClr val="3E8A9F"/>
              </a:buClr>
              <a:buFont typeface="Arial" panose="020B0604020202020204" pitchFamily="34" charset="0"/>
              <a:buChar char="•"/>
            </a:pPr>
            <a:r>
              <a:rPr lang="en-US" sz="2400">
                <a:solidFill>
                  <a:srgbClr val="1C2446"/>
                </a:solidFill>
                <a:latin typeface="Calibri" panose="020F0502020204030204" pitchFamily="34" charset="0"/>
              </a:rPr>
              <a:t>To learn more, visit </a:t>
            </a:r>
            <a:r>
              <a:rPr lang="en-US" sz="2400" b="1">
                <a:solidFill>
                  <a:srgbClr val="3E8A9F"/>
                </a:solidFill>
                <a:latin typeface="Calibri" panose="020F0502020204030204" pitchFamily="34" charset="0"/>
              </a:rPr>
              <a:t>myunemployment.nj.gov/eligibility</a:t>
            </a:r>
            <a:r>
              <a:rPr lang="en-US" sz="2400">
                <a:solidFill>
                  <a:srgbClr val="1C2446"/>
                </a:solidFill>
                <a:latin typeface="Calibri" panose="020F0502020204030204" pitchFamily="34" charset="0"/>
              </a:rPr>
              <a:t>. </a:t>
            </a:r>
            <a:endParaRPr lang="en-US" sz="2000" i="0">
              <a:solidFill>
                <a:srgbClr val="1C2446"/>
              </a:solidFill>
              <a:effectLst/>
              <a:latin typeface="Calibri" panose="020F0502020204030204" pitchFamily="34" charset="0"/>
            </a:endParaRPr>
          </a:p>
        </p:txBody>
      </p:sp>
    </p:spTree>
    <p:extLst>
      <p:ext uri="{BB962C8B-B14F-4D97-AF65-F5344CB8AC3E}">
        <p14:creationId xmlns:p14="http://schemas.microsoft.com/office/powerpoint/2010/main" val="3203469939"/>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2982B31BB4F6409766F7649C0970C6" ma:contentTypeVersion="14" ma:contentTypeDescription="Create a new document." ma:contentTypeScope="" ma:versionID="c6cca66bed6d56d2d99a8c6417cf24f5">
  <xsd:schema xmlns:xsd="http://www.w3.org/2001/XMLSchema" xmlns:xs="http://www.w3.org/2001/XMLSchema" xmlns:p="http://schemas.microsoft.com/office/2006/metadata/properties" xmlns:ns2="1d8de39d-0c7d-4994-b818-e51149782c1a" xmlns:ns3="d7b9f131-75e1-4be4-a896-0cb14e728854" targetNamespace="http://schemas.microsoft.com/office/2006/metadata/properties" ma:root="true" ma:fieldsID="8346665998f27a9120cd9078463d6d17" ns2:_="" ns3:_="">
    <xsd:import namespace="1d8de39d-0c7d-4994-b818-e51149782c1a"/>
    <xsd:import namespace="d7b9f131-75e1-4be4-a896-0cb14e72885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8de39d-0c7d-4994-b818-e51149782c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81b0449-a7ed-439f-be55-0163d7004e4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b9f131-75e1-4be4-a896-0cb14e72885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450c3311-fb12-426f-9bd9-ddcc0cc9840a}" ma:internalName="TaxCatchAll" ma:showField="CatchAllData" ma:web="d7b9f131-75e1-4be4-a896-0cb14e7288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d8de39d-0c7d-4994-b818-e51149782c1a">
      <Terms xmlns="http://schemas.microsoft.com/office/infopath/2007/PartnerControls"/>
    </lcf76f155ced4ddcb4097134ff3c332f>
    <TaxCatchAll xmlns="d7b9f131-75e1-4be4-a896-0cb14e728854" xsi:nil="true"/>
  </documentManagement>
</p:properties>
</file>

<file path=customXml/itemProps1.xml><?xml version="1.0" encoding="utf-8"?>
<ds:datastoreItem xmlns:ds="http://schemas.openxmlformats.org/officeDocument/2006/customXml" ds:itemID="{87A02394-E4C0-424B-B10B-D4470F5E7293}">
  <ds:schemaRefs>
    <ds:schemaRef ds:uri="http://schemas.microsoft.com/sharepoint/v3/contenttype/forms"/>
  </ds:schemaRefs>
</ds:datastoreItem>
</file>

<file path=customXml/itemProps2.xml><?xml version="1.0" encoding="utf-8"?>
<ds:datastoreItem xmlns:ds="http://schemas.openxmlformats.org/officeDocument/2006/customXml" ds:itemID="{B192E15F-4903-4FFB-93E7-10ADDB29603C}">
  <ds:schemaRefs>
    <ds:schemaRef ds:uri="1d8de39d-0c7d-4994-b818-e51149782c1a"/>
    <ds:schemaRef ds:uri="d7b9f131-75e1-4be4-a896-0cb14e72885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DAA4505-0ACD-4DBE-8E5D-230A53FACAE3}">
  <ds:schemaRefs>
    <ds:schemaRef ds:uri="http://www.w3.org/XML/1998/namespace"/>
    <ds:schemaRef ds:uri="http://purl.org/dc/terms/"/>
    <ds:schemaRef ds:uri="1d8de39d-0c7d-4994-b818-e51149782c1a"/>
    <ds:schemaRef ds:uri="d7b9f131-75e1-4be4-a896-0cb14e728854"/>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TotalTime>
  <Words>2139</Words>
  <Application>Microsoft Office PowerPoint</Application>
  <PresentationFormat>On-screen Show (4:3)</PresentationFormat>
  <Paragraphs>207</Paragraphs>
  <Slides>33</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Calibri Light</vt:lpstr>
      <vt:lpstr>Helvetica</vt:lpstr>
      <vt:lpstr>Roboto</vt:lpstr>
      <vt:lpstr>Roboto Medium</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Glinn</dc:creator>
  <cp:lastModifiedBy>Tracey, Lance [DOL]</cp:lastModifiedBy>
  <cp:revision>3</cp:revision>
  <dcterms:modified xsi:type="dcterms:W3CDTF">2023-12-04T16:28:30Z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0x010100682982B31BB4F6409766F7649C0970C6</vt:lpwstr>
  </property>
  <property fmtid="{D5CDD505-2E9C-101B-9397-08002B2CF9AE}" pid="3" name="MediaServiceImageTags">
    <vt:lpwstr/>
  </property>
</Properties>
</file>